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charts/style3.xml" ContentType="application/vnd.ms-office.chart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charts/style6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35"/>
  </p:notesMasterIdLst>
  <p:sldIdLst>
    <p:sldId id="340" r:id="rId7"/>
    <p:sldId id="331" r:id="rId8"/>
    <p:sldId id="332" r:id="rId9"/>
    <p:sldId id="486" r:id="rId10"/>
    <p:sldId id="432" r:id="rId11"/>
    <p:sldId id="404" r:id="rId12"/>
    <p:sldId id="516" r:id="rId13"/>
    <p:sldId id="531" r:id="rId14"/>
    <p:sldId id="440" r:id="rId15"/>
    <p:sldId id="406" r:id="rId16"/>
    <p:sldId id="424" r:id="rId17"/>
    <p:sldId id="500" r:id="rId18"/>
    <p:sldId id="514" r:id="rId19"/>
    <p:sldId id="463" r:id="rId20"/>
    <p:sldId id="541" r:id="rId21"/>
    <p:sldId id="488" r:id="rId22"/>
    <p:sldId id="520" r:id="rId23"/>
    <p:sldId id="489" r:id="rId24"/>
    <p:sldId id="490" r:id="rId25"/>
    <p:sldId id="538" r:id="rId26"/>
    <p:sldId id="526" r:id="rId27"/>
    <p:sldId id="528" r:id="rId28"/>
    <p:sldId id="535" r:id="rId29"/>
    <p:sldId id="536" r:id="rId30"/>
    <p:sldId id="530" r:id="rId31"/>
    <p:sldId id="544" r:id="rId32"/>
    <p:sldId id="545" r:id="rId33"/>
    <p:sldId id="28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1708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" lastIdx="21" clrIdx="0">
    <p:extLst>
      <p:ext uri="{19B8F6BF-5375-455C-9EA6-DF929625EA0E}">
        <p15:presenceInfo xmlns:p15="http://schemas.microsoft.com/office/powerpoint/2012/main" xmlns="" userId="Barbara" providerId="None"/>
      </p:ext>
    </p:extLst>
  </p:cmAuthor>
  <p:cmAuthor id="2" name="Bruna Lordello" initials="B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85D"/>
    <a:srgbClr val="FF0000"/>
    <a:srgbClr val="4EB798"/>
    <a:srgbClr val="8CB9E2"/>
    <a:srgbClr val="A8A8A8"/>
    <a:srgbClr val="F2F2F2"/>
    <a:srgbClr val="7F7F7F"/>
    <a:srgbClr val="BBBBBB"/>
    <a:srgbClr val="8B8B8B"/>
    <a:srgbClr val="66D0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6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-408" y="-102"/>
      </p:cViewPr>
      <p:guideLst>
        <p:guide orient="horz" pos="1412"/>
        <p:guide pos="3840"/>
        <p:guide pos="7680"/>
        <p:guide pos="170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Respostas%20Interna&#231;&#227;o%20Eletiva%20-%20FioSa&#250;de%202016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atheus\Desktop\ProcV%20Relat&#243;rio%20Eletiva%20FioSa&#250;de%202016.xls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atheus\Desktop\Respostas%20Interna&#231;&#227;o%20Eletiva%20-%20FioSa&#250;de%202016.xls" TargetMode="External"/><Relationship Id="rId1" Type="http://schemas.openxmlformats.org/officeDocument/2006/relationships/themeOverride" Target="../theme/themeOverride21.xml"/><Relationship Id="rId4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Matheus\Dropbox\Consultoria%20-%20FioSa&#250;de\2015\6.%20Resultados\1.%20Eletiva\Gr&#225;ficos%20Interna&#231;&#227;o%20Eletiva%20-%20FioSa&#250;de%202016.xls" TargetMode="External"/><Relationship Id="rId1" Type="http://schemas.openxmlformats.org/officeDocument/2006/relationships/themeOverride" Target="../theme/themeOverride25.xml"/><Relationship Id="rId4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atheus\Desktop\Respostas%20Interna&#231;&#227;o%20Eletiva%20-%20FioSa&#250;de%202016.xls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esktop\Gr&#225;ficos%20Interna&#231;&#227;o%20Eletiva%20-%20FioSa&#250;de%202016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32930303055114"/>
          <c:y val="3.6516393560463399E-3"/>
          <c:w val="0.73548810484488492"/>
          <c:h val="0.95618032772744388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24'!$Q$1:$Q$15</c:f>
              <c:strCache>
                <c:ptCount val="15"/>
                <c:pt idx="0">
                  <c:v>São José</c:v>
                </c:pt>
                <c:pt idx="1">
                  <c:v>São Lucas</c:v>
                </c:pt>
                <c:pt idx="2">
                  <c:v>Santa Lúcia</c:v>
                </c:pt>
                <c:pt idx="3">
                  <c:v>São Viente de Paula</c:v>
                </c:pt>
                <c:pt idx="4">
                  <c:v>Perinatal Laranjeiras</c:v>
                </c:pt>
                <c:pt idx="5">
                  <c:v>Copa D'Or</c:v>
                </c:pt>
                <c:pt idx="6">
                  <c:v>Santa Therezinha</c:v>
                </c:pt>
                <c:pt idx="7">
                  <c:v>Hospital Icaraí</c:v>
                </c:pt>
                <c:pt idx="8">
                  <c:v>Amparo Feminino 1912</c:v>
                </c:pt>
                <c:pt idx="9">
                  <c:v>Day Hospital</c:v>
                </c:pt>
                <c:pt idx="10">
                  <c:v>Barra D'Or</c:v>
                </c:pt>
                <c:pt idx="11">
                  <c:v>Rio Mar</c:v>
                </c:pt>
                <c:pt idx="12">
                  <c:v>HCN</c:v>
                </c:pt>
                <c:pt idx="13">
                  <c:v>Dr Balbino</c:v>
                </c:pt>
                <c:pt idx="14">
                  <c:v>Outros</c:v>
                </c:pt>
              </c:strCache>
            </c:strRef>
          </c:cat>
          <c:val>
            <c:numRef>
              <c:f>'Question 24'!$R$1:$R$15</c:f>
              <c:numCache>
                <c:formatCode>0.0%</c:formatCode>
                <c:ptCount val="15"/>
                <c:pt idx="0">
                  <c:v>0.12142857142857146</c:v>
                </c:pt>
                <c:pt idx="1">
                  <c:v>0.1</c:v>
                </c:pt>
                <c:pt idx="2">
                  <c:v>7.857142857142857E-2</c:v>
                </c:pt>
                <c:pt idx="3">
                  <c:v>6.4285714285714293E-2</c:v>
                </c:pt>
                <c:pt idx="4">
                  <c:v>5.7142857142857148E-2</c:v>
                </c:pt>
                <c:pt idx="5">
                  <c:v>5.7142857142857148E-2</c:v>
                </c:pt>
                <c:pt idx="6">
                  <c:v>4.2857142857142871E-2</c:v>
                </c:pt>
                <c:pt idx="7">
                  <c:v>4.2857142857142871E-2</c:v>
                </c:pt>
                <c:pt idx="8">
                  <c:v>3.5714285714285712E-2</c:v>
                </c:pt>
                <c:pt idx="9">
                  <c:v>3.5714285714285712E-2</c:v>
                </c:pt>
                <c:pt idx="10">
                  <c:v>3.5714285714285712E-2</c:v>
                </c:pt>
                <c:pt idx="11">
                  <c:v>3.5714285714285712E-2</c:v>
                </c:pt>
                <c:pt idx="12">
                  <c:v>3.5714285714285712E-2</c:v>
                </c:pt>
                <c:pt idx="13">
                  <c:v>2.1428571428571436E-2</c:v>
                </c:pt>
                <c:pt idx="14">
                  <c:v>0.23600000000000002</c:v>
                </c:pt>
              </c:numCache>
            </c:numRef>
          </c:val>
        </c:ser>
        <c:dLbls>
          <c:showVal val="1"/>
        </c:dLbls>
        <c:overlap val="100"/>
        <c:axId val="44708608"/>
        <c:axId val="44710144"/>
      </c:barChart>
      <c:catAx>
        <c:axId val="4470860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4710144"/>
        <c:crosses val="autoZero"/>
        <c:auto val="1"/>
        <c:lblAlgn val="ctr"/>
        <c:lblOffset val="100"/>
      </c:catAx>
      <c:valAx>
        <c:axId val="44710144"/>
        <c:scaling>
          <c:orientation val="minMax"/>
        </c:scaling>
        <c:delete val="1"/>
        <c:axPos val="t"/>
        <c:numFmt formatCode="0.0%" sourceLinked="1"/>
        <c:majorTickMark val="none"/>
        <c:tickLblPos val="none"/>
        <c:crossAx val="44708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Pt>
            <c:idx val="5"/>
            <c:spPr>
              <a:solidFill>
                <a:sysClr val="window" lastClr="FFFFFF">
                  <a:lumMod val="65000"/>
                  <a:alpha val="70000"/>
                </a:sysClr>
              </a:solidFill>
              <a:ln>
                <a:noFill/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8'!$B$4:$B$9</c:f>
              <c:strCache>
                <c:ptCount val="6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recebi visita da governança</c:v>
                </c:pt>
                <c:pt idx="5">
                  <c:v>Não soube</c:v>
                </c:pt>
              </c:strCache>
            </c:strRef>
          </c:cat>
          <c:val>
            <c:numRef>
              <c:f>'Question 8'!$C$4:$C$9</c:f>
              <c:numCache>
                <c:formatCode>0.0%</c:formatCode>
                <c:ptCount val="6"/>
                <c:pt idx="0">
                  <c:v>7.0000000000000001E-3</c:v>
                </c:pt>
                <c:pt idx="1">
                  <c:v>3.4000000000000002E-2</c:v>
                </c:pt>
                <c:pt idx="2">
                  <c:v>0.41600000000000009</c:v>
                </c:pt>
                <c:pt idx="3">
                  <c:v>0.49000000000000005</c:v>
                </c:pt>
                <c:pt idx="4">
                  <c:v>2.0000000000000004E-2</c:v>
                </c:pt>
                <c:pt idx="5">
                  <c:v>3.4000000000000002E-2</c:v>
                </c:pt>
              </c:numCache>
            </c:numRef>
          </c:val>
        </c:ser>
        <c:dLbls/>
        <c:gapWidth val="80"/>
        <c:overlap val="25"/>
        <c:axId val="64508288"/>
        <c:axId val="64509824"/>
      </c:barChart>
      <c:catAx>
        <c:axId val="64508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509824"/>
        <c:crosses val="autoZero"/>
        <c:auto val="1"/>
        <c:lblAlgn val="ctr"/>
        <c:lblOffset val="100"/>
      </c:catAx>
      <c:valAx>
        <c:axId val="64509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50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9'!$B$18:$B$21</c:f>
              <c:strCache>
                <c:ptCount val="4"/>
                <c:pt idx="0">
                  <c:v>Demora em atender aos chamados</c:v>
                </c:pt>
                <c:pt idx="1">
                  <c:v>Falta de simpatia</c:v>
                </c:pt>
                <c:pt idx="2">
                  <c:v>Falta de iniciativa</c:v>
                </c:pt>
                <c:pt idx="3">
                  <c:v>NS/NR</c:v>
                </c:pt>
              </c:strCache>
            </c:strRef>
          </c:cat>
          <c:val>
            <c:numRef>
              <c:f>'Question 9'!$C$18:$C$21</c:f>
              <c:numCache>
                <c:formatCode>0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gapWidth val="80"/>
        <c:overlap val="25"/>
        <c:axId val="64551936"/>
        <c:axId val="55141120"/>
      </c:barChart>
      <c:catAx>
        <c:axId val="64551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141120"/>
        <c:crosses val="autoZero"/>
        <c:auto val="1"/>
        <c:lblAlgn val="ctr"/>
        <c:lblOffset val="100"/>
      </c:catAx>
      <c:valAx>
        <c:axId val="55141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4551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8457727995268198E-2"/>
          <c:y val="5.0925925925925923E-2"/>
          <c:w val="0.93858974200994827"/>
          <c:h val="0.7417443132108489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Pt>
            <c:idx val="5"/>
            <c:spPr>
              <a:solidFill>
                <a:sysClr val="window" lastClr="FFFFFF">
                  <a:lumMod val="65000"/>
                  <a:alpha val="70000"/>
                </a:sysClr>
              </a:solidFill>
              <a:ln>
                <a:noFill/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10'!$B$4:$B$9</c:f>
              <c:strCache>
                <c:ptCount val="6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recebi a visita de enfermeiros</c:v>
                </c:pt>
                <c:pt idx="5">
                  <c:v>Não soube</c:v>
                </c:pt>
              </c:strCache>
            </c:strRef>
          </c:cat>
          <c:val>
            <c:numRef>
              <c:f>'Question 10'!$C$4:$C$9</c:f>
              <c:numCache>
                <c:formatCode>0.0%</c:formatCode>
                <c:ptCount val="6"/>
                <c:pt idx="0">
                  <c:v>2.700000000000001E-2</c:v>
                </c:pt>
                <c:pt idx="1">
                  <c:v>2.0000000000000004E-2</c:v>
                </c:pt>
                <c:pt idx="2">
                  <c:v>0.39200000000000007</c:v>
                </c:pt>
                <c:pt idx="3">
                  <c:v>0.52700000000000002</c:v>
                </c:pt>
                <c:pt idx="4">
                  <c:v>1.3999999999999999E-2</c:v>
                </c:pt>
                <c:pt idx="5">
                  <c:v>2.0000000000000004E-2</c:v>
                </c:pt>
              </c:numCache>
            </c:numRef>
          </c:val>
        </c:ser>
        <c:dLbls/>
        <c:gapWidth val="80"/>
        <c:overlap val="25"/>
        <c:axId val="64460672"/>
        <c:axId val="64462208"/>
      </c:barChart>
      <c:catAx>
        <c:axId val="64460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462208"/>
        <c:crosses val="autoZero"/>
        <c:auto val="1"/>
        <c:lblAlgn val="ctr"/>
        <c:lblOffset val="100"/>
      </c:catAx>
      <c:valAx>
        <c:axId val="64462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46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11'!$B$22:$B$27</c:f>
              <c:strCache>
                <c:ptCount val="6"/>
                <c:pt idx="0">
                  <c:v>Atendimento mecanizado</c:v>
                </c:pt>
                <c:pt idx="1">
                  <c:v>Falta de atenção</c:v>
                </c:pt>
                <c:pt idx="2">
                  <c:v>Falta de conhecimento técnico</c:v>
                </c:pt>
                <c:pt idx="3">
                  <c:v>Falta de simpatia</c:v>
                </c:pt>
                <c:pt idx="4">
                  <c:v>Demonstrou pressa</c:v>
                </c:pt>
                <c:pt idx="5">
                  <c:v>Demora em atender aos chamados</c:v>
                </c:pt>
              </c:strCache>
            </c:strRef>
          </c:cat>
          <c:val>
            <c:numRef>
              <c:f>'Question 11'!$C$22:$C$27</c:f>
              <c:numCache>
                <c:formatCode>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/>
        <c:gapWidth val="80"/>
        <c:overlap val="25"/>
        <c:axId val="64676608"/>
        <c:axId val="64678144"/>
      </c:barChart>
      <c:catAx>
        <c:axId val="64676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678144"/>
        <c:crosses val="autoZero"/>
        <c:auto val="1"/>
        <c:lblAlgn val="ctr"/>
        <c:lblOffset val="100"/>
      </c:catAx>
      <c:valAx>
        <c:axId val="64678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4676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Pt>
            <c:idx val="5"/>
            <c:spPr>
              <a:solidFill>
                <a:sysClr val="window" lastClr="FFFFFF">
                  <a:lumMod val="65000"/>
                  <a:alpha val="70000"/>
                </a:sysClr>
              </a:solidFill>
              <a:ln>
                <a:noFill/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12'!$B$4:$B$9</c:f>
              <c:strCache>
                <c:ptCount val="6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recebi visita dos plantonistas</c:v>
                </c:pt>
                <c:pt idx="5">
                  <c:v>Não soube</c:v>
                </c:pt>
              </c:strCache>
            </c:strRef>
          </c:cat>
          <c:val>
            <c:numRef>
              <c:f>'Question 12'!$C$4:$C$9</c:f>
              <c:numCache>
                <c:formatCode>0.0%</c:formatCode>
                <c:ptCount val="6"/>
                <c:pt idx="0">
                  <c:v>0</c:v>
                </c:pt>
                <c:pt idx="1">
                  <c:v>1.3999999999999999E-2</c:v>
                </c:pt>
                <c:pt idx="2">
                  <c:v>0.3030000000000001</c:v>
                </c:pt>
                <c:pt idx="3">
                  <c:v>0.53799999999999992</c:v>
                </c:pt>
                <c:pt idx="4">
                  <c:v>9.0000000000000011E-2</c:v>
                </c:pt>
                <c:pt idx="5">
                  <c:v>5.5000000000000007E-2</c:v>
                </c:pt>
              </c:numCache>
            </c:numRef>
          </c:val>
        </c:ser>
        <c:dLbls/>
        <c:gapWidth val="80"/>
        <c:overlap val="25"/>
        <c:axId val="64593280"/>
        <c:axId val="64611456"/>
      </c:barChart>
      <c:catAx>
        <c:axId val="64593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611456"/>
        <c:crosses val="autoZero"/>
        <c:auto val="1"/>
        <c:lblAlgn val="ctr"/>
        <c:lblOffset val="100"/>
      </c:catAx>
      <c:valAx>
        <c:axId val="64611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593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13'!$B$19:$B$22</c:f>
              <c:strCache>
                <c:ptCount val="4"/>
                <c:pt idx="0">
                  <c:v>Insegurança durante o atendimento</c:v>
                </c:pt>
                <c:pt idx="1">
                  <c:v>Demora em atender aos chamados</c:v>
                </c:pt>
                <c:pt idx="2">
                  <c:v>Desinteresse ao prestar atendimento</c:v>
                </c:pt>
                <c:pt idx="3">
                  <c:v>Receita de remédios incompatíveis</c:v>
                </c:pt>
              </c:strCache>
            </c:strRef>
          </c:cat>
          <c:val>
            <c:numRef>
              <c:f>'Question 13'!$C$19:$C$22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gapWidth val="80"/>
        <c:overlap val="25"/>
        <c:axId val="64702720"/>
        <c:axId val="64823296"/>
      </c:barChart>
      <c:catAx>
        <c:axId val="64702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823296"/>
        <c:crosses val="autoZero"/>
        <c:auto val="1"/>
        <c:lblAlgn val="ctr"/>
        <c:lblOffset val="100"/>
      </c:catAx>
      <c:valAx>
        <c:axId val="6482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4702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19E-2"/>
          <c:w val="0.61331276987972683"/>
          <c:h val="0.83832622392117684"/>
        </c:manualLayout>
      </c:layout>
      <c:pieChart>
        <c:varyColors val="1"/>
        <c:ser>
          <c:idx val="0"/>
          <c:order val="0"/>
          <c:spPr>
            <a:solidFill>
              <a:srgbClr val="3B485D"/>
            </a:solidFill>
          </c:spPr>
          <c:dPt>
            <c:idx val="0"/>
            <c:spPr>
              <a:solidFill>
                <a:srgbClr val="188C7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8CB9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B4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A5A5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84345496138827E-2"/>
                  <c:y val="0.1647391373370583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58406240886556"/>
                  <c:y val="-0.2565740311872781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768561233216649E-3"/>
                  <c:y val="1.328533223337409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62543446114184E-2"/>
                  <c:y val="1.0770057408646169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14'!$B$4:$B$7</c:f>
              <c:strCache>
                <c:ptCount val="4"/>
                <c:pt idx="0">
                  <c:v>Enfermaria (Quarto coletivo)</c:v>
                </c:pt>
                <c:pt idx="1">
                  <c:v>Quarto/apartamento (Individual)</c:v>
                </c:pt>
                <c:pt idx="2">
                  <c:v>Não necessitou de acomodação</c:v>
                </c:pt>
                <c:pt idx="3">
                  <c:v>Não soube</c:v>
                </c:pt>
              </c:strCache>
            </c:strRef>
          </c:cat>
          <c:val>
            <c:numRef>
              <c:f>'Question 14'!$C$4:$C$7</c:f>
              <c:numCache>
                <c:formatCode>0.0%</c:formatCode>
                <c:ptCount val="4"/>
                <c:pt idx="0">
                  <c:v>0.14500000000000002</c:v>
                </c:pt>
                <c:pt idx="1">
                  <c:v>0.80700000000000005</c:v>
                </c:pt>
                <c:pt idx="2">
                  <c:v>1.3999999999999999E-2</c:v>
                </c:pt>
                <c:pt idx="3">
                  <c:v>3.4000000000000002E-2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02567797002929"/>
          <c:y val="0.56839647922583125"/>
          <c:w val="0.3649743220299711"/>
          <c:h val="0.42818650609850245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15'!$B$4:$B$8</c:f>
              <c:strCache>
                <c:ptCount val="5"/>
                <c:pt idx="0">
                  <c:v>Muito desconfortável</c:v>
                </c:pt>
                <c:pt idx="1">
                  <c:v>Desconfortável</c:v>
                </c:pt>
                <c:pt idx="2">
                  <c:v>Confortável</c:v>
                </c:pt>
                <c:pt idx="3">
                  <c:v>Muito confortável</c:v>
                </c:pt>
                <c:pt idx="4">
                  <c:v>Não soube</c:v>
                </c:pt>
              </c:strCache>
            </c:strRef>
          </c:cat>
          <c:val>
            <c:numRef>
              <c:f>'Question 15'!$C$4:$C$8</c:f>
              <c:numCache>
                <c:formatCode>0.0%</c:formatCode>
                <c:ptCount val="5"/>
                <c:pt idx="0">
                  <c:v>7.0000000000000001E-3</c:v>
                </c:pt>
                <c:pt idx="1">
                  <c:v>5.1000000000000004E-2</c:v>
                </c:pt>
                <c:pt idx="2">
                  <c:v>0.56499999999999995</c:v>
                </c:pt>
                <c:pt idx="3">
                  <c:v>0.3620000000000001</c:v>
                </c:pt>
                <c:pt idx="4">
                  <c:v>1.3999999999999999E-2</c:v>
                </c:pt>
              </c:numCache>
            </c:numRef>
          </c:val>
        </c:ser>
        <c:dLbls/>
        <c:gapWidth val="80"/>
        <c:overlap val="25"/>
        <c:axId val="65021824"/>
        <c:axId val="65023360"/>
      </c:barChart>
      <c:catAx>
        <c:axId val="6502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023360"/>
        <c:crosses val="autoZero"/>
        <c:auto val="1"/>
        <c:lblAlgn val="ctr"/>
        <c:lblOffset val="100"/>
      </c:catAx>
      <c:valAx>
        <c:axId val="6502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5021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AcomodaçãoxConforto!$G$26:$G$30</c:f>
              <c:strCache>
                <c:ptCount val="5"/>
                <c:pt idx="0">
                  <c:v>Muito desconfortável</c:v>
                </c:pt>
                <c:pt idx="1">
                  <c:v>Desconfortável</c:v>
                </c:pt>
                <c:pt idx="2">
                  <c:v>Confortável</c:v>
                </c:pt>
                <c:pt idx="3">
                  <c:v>Muito confortável</c:v>
                </c:pt>
                <c:pt idx="4">
                  <c:v>Não soube</c:v>
                </c:pt>
              </c:strCache>
            </c:strRef>
          </c:cat>
          <c:val>
            <c:numRef>
              <c:f>AcomodaçãoxConforto!$I$26:$I$30</c:f>
              <c:numCache>
                <c:formatCode>0.0%</c:formatCode>
                <c:ptCount val="5"/>
                <c:pt idx="0">
                  <c:v>0</c:v>
                </c:pt>
                <c:pt idx="1">
                  <c:v>9.5238095238095247E-2</c:v>
                </c:pt>
                <c:pt idx="2">
                  <c:v>0.76190476190476186</c:v>
                </c:pt>
                <c:pt idx="3">
                  <c:v>0.1428571428571429</c:v>
                </c:pt>
                <c:pt idx="4">
                  <c:v>0</c:v>
                </c:pt>
              </c:numCache>
            </c:numRef>
          </c:val>
        </c:ser>
        <c:dLbls/>
        <c:gapWidth val="80"/>
        <c:overlap val="25"/>
        <c:axId val="64917888"/>
        <c:axId val="64919424"/>
      </c:barChart>
      <c:catAx>
        <c:axId val="64917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919424"/>
        <c:crosses val="autoZero"/>
        <c:auto val="1"/>
        <c:lblAlgn val="ctr"/>
        <c:lblOffset val="100"/>
      </c:catAx>
      <c:valAx>
        <c:axId val="64919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917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19E-2"/>
          <c:w val="0.61331276987972683"/>
          <c:h val="0.83832622392117684"/>
        </c:manualLayout>
      </c:layout>
      <c:pieChart>
        <c:varyColors val="1"/>
        <c:ser>
          <c:idx val="0"/>
          <c:order val="0"/>
          <c:spPr>
            <a:solidFill>
              <a:srgbClr val="3B485D"/>
            </a:solidFill>
          </c:spPr>
          <c:dPt>
            <c:idx val="0"/>
            <c:spPr>
              <a:solidFill>
                <a:srgbClr val="188C7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8CB9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B4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A5A5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84345496138827E-2"/>
                  <c:y val="0.1647391373370583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58406240886556"/>
                  <c:y val="-0.2565740311872781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768561233216649E-3"/>
                  <c:y val="1.328533223337409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62543446114184E-2"/>
                  <c:y val="1.0770057408646169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14'!$B$4:$B$7</c:f>
              <c:strCache>
                <c:ptCount val="4"/>
                <c:pt idx="0">
                  <c:v>Enfermaria (Quarto coletivo)</c:v>
                </c:pt>
                <c:pt idx="1">
                  <c:v>Quarto/apartamento (Individual)</c:v>
                </c:pt>
                <c:pt idx="2">
                  <c:v>Não necessitou de acomodação</c:v>
                </c:pt>
                <c:pt idx="3">
                  <c:v>Não soube</c:v>
                </c:pt>
              </c:strCache>
            </c:strRef>
          </c:cat>
          <c:val>
            <c:numRef>
              <c:f>'Question 14'!$C$4:$C$7</c:f>
              <c:numCache>
                <c:formatCode>0.0%</c:formatCode>
                <c:ptCount val="4"/>
                <c:pt idx="0">
                  <c:v>0.14500000000000002</c:v>
                </c:pt>
                <c:pt idx="1">
                  <c:v>0.80700000000000005</c:v>
                </c:pt>
                <c:pt idx="2">
                  <c:v>1.3999999999999999E-2</c:v>
                </c:pt>
                <c:pt idx="3">
                  <c:v>3.4000000000000002E-2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02567797002929"/>
          <c:y val="0.56839647922583125"/>
          <c:w val="0.3649743220299711"/>
          <c:h val="0.42818650609850245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Plano!$D$6:$D$14</c:f>
              <c:strCache>
                <c:ptCount val="9"/>
                <c:pt idx="0">
                  <c:v>Superior</c:v>
                </c:pt>
                <c:pt idx="1">
                  <c:v>Essencial</c:v>
                </c:pt>
                <c:pt idx="2">
                  <c:v>Básico</c:v>
                </c:pt>
                <c:pt idx="3">
                  <c:v>Família I</c:v>
                </c:pt>
                <c:pt idx="4">
                  <c:v>Executivo</c:v>
                </c:pt>
                <c:pt idx="5">
                  <c:v>Clássico</c:v>
                </c:pt>
                <c:pt idx="6">
                  <c:v>Executivo Especial</c:v>
                </c:pt>
                <c:pt idx="7">
                  <c:v>Família II</c:v>
                </c:pt>
                <c:pt idx="8">
                  <c:v>Família III</c:v>
                </c:pt>
              </c:strCache>
            </c:strRef>
          </c:cat>
          <c:val>
            <c:numRef>
              <c:f>Plano!$F$6:$F$14</c:f>
              <c:numCache>
                <c:formatCode>0.0%</c:formatCode>
                <c:ptCount val="9"/>
                <c:pt idx="0">
                  <c:v>0.40875912408759124</c:v>
                </c:pt>
                <c:pt idx="1">
                  <c:v>0.17518248175182488</c:v>
                </c:pt>
                <c:pt idx="2">
                  <c:v>0.13138686131386862</c:v>
                </c:pt>
                <c:pt idx="3">
                  <c:v>0.10218978102189782</c:v>
                </c:pt>
                <c:pt idx="4">
                  <c:v>8.7591240875912441E-2</c:v>
                </c:pt>
                <c:pt idx="5">
                  <c:v>5.8394160583941611E-2</c:v>
                </c:pt>
                <c:pt idx="6">
                  <c:v>2.1897810218978114E-2</c:v>
                </c:pt>
                <c:pt idx="7">
                  <c:v>7.2992700729927031E-3</c:v>
                </c:pt>
                <c:pt idx="8">
                  <c:v>7.2992700729927031E-3</c:v>
                </c:pt>
              </c:numCache>
            </c:numRef>
          </c:val>
        </c:ser>
        <c:dLbls/>
        <c:gapWidth val="80"/>
        <c:overlap val="25"/>
        <c:axId val="50859008"/>
        <c:axId val="50881280"/>
      </c:barChart>
      <c:catAx>
        <c:axId val="50859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0881280"/>
        <c:crosses val="autoZero"/>
        <c:auto val="1"/>
        <c:lblAlgn val="ctr"/>
        <c:lblOffset val="100"/>
      </c:catAx>
      <c:valAx>
        <c:axId val="50881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085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19E-2"/>
          <c:w val="0.61331276987972683"/>
          <c:h val="0.83832622392117684"/>
        </c:manualLayout>
      </c:layout>
      <c:pieChart>
        <c:varyColors val="1"/>
        <c:ser>
          <c:idx val="0"/>
          <c:order val="0"/>
          <c:spPr>
            <a:solidFill>
              <a:srgbClr val="3B485D"/>
            </a:solidFill>
          </c:spPr>
          <c:dPt>
            <c:idx val="0"/>
            <c:spPr>
              <a:solidFill>
                <a:srgbClr val="188C7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8CB9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B4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A5A5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84345496138827E-2"/>
                  <c:y val="0.1647391373370583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58406240886556"/>
                  <c:y val="-0.2565740311872781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768561233216649E-3"/>
                  <c:y val="1.328533223337409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62543446114184E-2"/>
                  <c:y val="1.0770057408646169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14'!$B$4:$B$7</c:f>
              <c:strCache>
                <c:ptCount val="4"/>
                <c:pt idx="0">
                  <c:v>Enfermaria (Quarto coletivo)</c:v>
                </c:pt>
                <c:pt idx="1">
                  <c:v>Quarto/apartamento (Individual)</c:v>
                </c:pt>
                <c:pt idx="2">
                  <c:v>Não necessitou de acomodação</c:v>
                </c:pt>
                <c:pt idx="3">
                  <c:v>Não soube</c:v>
                </c:pt>
              </c:strCache>
            </c:strRef>
          </c:cat>
          <c:val>
            <c:numRef>
              <c:f>'Question 14'!$C$4:$C$7</c:f>
              <c:numCache>
                <c:formatCode>0.0%</c:formatCode>
                <c:ptCount val="4"/>
                <c:pt idx="0">
                  <c:v>0.14500000000000002</c:v>
                </c:pt>
                <c:pt idx="1">
                  <c:v>0.80700000000000005</c:v>
                </c:pt>
                <c:pt idx="2">
                  <c:v>1.3999999999999999E-2</c:v>
                </c:pt>
                <c:pt idx="3">
                  <c:v>3.4000000000000002E-2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02567797002929"/>
          <c:y val="0.56839647922583125"/>
          <c:w val="0.3649743220299711"/>
          <c:h val="0.42818650609850245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AcomodaçãoxConforto!$F$2:$F$6</c:f>
              <c:strCache>
                <c:ptCount val="5"/>
                <c:pt idx="0">
                  <c:v>Muito desconfortável</c:v>
                </c:pt>
                <c:pt idx="1">
                  <c:v>Desconfortável</c:v>
                </c:pt>
                <c:pt idx="2">
                  <c:v>Confortável</c:v>
                </c:pt>
                <c:pt idx="3">
                  <c:v>Muito confortável</c:v>
                </c:pt>
                <c:pt idx="4">
                  <c:v>Não soube</c:v>
                </c:pt>
              </c:strCache>
            </c:strRef>
          </c:cat>
          <c:val>
            <c:numRef>
              <c:f>AcomodaçãoxConforto!$H$2:$H$6</c:f>
              <c:numCache>
                <c:formatCode>0.0%</c:formatCode>
                <c:ptCount val="5"/>
                <c:pt idx="0">
                  <c:v>0</c:v>
                </c:pt>
                <c:pt idx="1">
                  <c:v>4.3103448275862058E-2</c:v>
                </c:pt>
                <c:pt idx="2">
                  <c:v>0.5344827586206895</c:v>
                </c:pt>
                <c:pt idx="3">
                  <c:v>0.40517241379310348</c:v>
                </c:pt>
                <c:pt idx="4">
                  <c:v>1.7241379310344827E-2</c:v>
                </c:pt>
              </c:numCache>
            </c:numRef>
          </c:val>
        </c:ser>
        <c:dLbls/>
        <c:gapWidth val="80"/>
        <c:overlap val="25"/>
        <c:axId val="65487616"/>
        <c:axId val="65489152"/>
      </c:barChart>
      <c:catAx>
        <c:axId val="65487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489152"/>
        <c:crosses val="autoZero"/>
        <c:auto val="1"/>
        <c:lblAlgn val="ctr"/>
        <c:lblOffset val="100"/>
      </c:catAx>
      <c:valAx>
        <c:axId val="65489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54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Pt>
            <c:idx val="5"/>
            <c:spPr>
              <a:solidFill>
                <a:sysClr val="window" lastClr="FFFFFF">
                  <a:lumMod val="65000"/>
                  <a:alpha val="70000"/>
                </a:sysClr>
              </a:solidFill>
              <a:ln>
                <a:noFill/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17'!$B$4:$B$9</c:f>
              <c:strCache>
                <c:ptCount val="6"/>
                <c:pt idx="0">
                  <c:v>Muito insatisfatória</c:v>
                </c:pt>
                <c:pt idx="1">
                  <c:v>Insatisfatória</c:v>
                </c:pt>
                <c:pt idx="2">
                  <c:v>Satisfatória</c:v>
                </c:pt>
                <c:pt idx="3">
                  <c:v>Muito satisfatória</c:v>
                </c:pt>
                <c:pt idx="4">
                  <c:v>Não me alimentei</c:v>
                </c:pt>
                <c:pt idx="5">
                  <c:v>Não soube</c:v>
                </c:pt>
              </c:strCache>
            </c:strRef>
          </c:cat>
          <c:val>
            <c:numRef>
              <c:f>'Question 17'!$C$4:$C$9</c:f>
              <c:numCache>
                <c:formatCode>0.0%</c:formatCode>
                <c:ptCount val="6"/>
                <c:pt idx="0">
                  <c:v>0</c:v>
                </c:pt>
                <c:pt idx="1">
                  <c:v>5.8000000000000003E-2</c:v>
                </c:pt>
                <c:pt idx="2">
                  <c:v>0.52900000000000003</c:v>
                </c:pt>
                <c:pt idx="3">
                  <c:v>0.31200000000000006</c:v>
                </c:pt>
                <c:pt idx="4">
                  <c:v>5.1000000000000004E-2</c:v>
                </c:pt>
                <c:pt idx="5">
                  <c:v>5.1000000000000004E-2</c:v>
                </c:pt>
              </c:numCache>
            </c:numRef>
          </c:val>
        </c:ser>
        <c:dLbls/>
        <c:gapWidth val="80"/>
        <c:overlap val="25"/>
        <c:axId val="65531264"/>
        <c:axId val="65553536"/>
      </c:barChart>
      <c:catAx>
        <c:axId val="65531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553536"/>
        <c:crosses val="autoZero"/>
        <c:auto val="1"/>
        <c:lblAlgn val="ctr"/>
        <c:lblOffset val="100"/>
      </c:catAx>
      <c:valAx>
        <c:axId val="65553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553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18'!$B$18:$B$22</c:f>
              <c:strCache>
                <c:ptCount val="5"/>
                <c:pt idx="0">
                  <c:v>Sabor desagradável</c:v>
                </c:pt>
                <c:pt idx="1">
                  <c:v>Fora dos horários estipulados</c:v>
                </c:pt>
                <c:pt idx="2">
                  <c:v>Cardápio não respeitou a dieta</c:v>
                </c:pt>
                <c:pt idx="3">
                  <c:v>Comida fria</c:v>
                </c:pt>
                <c:pt idx="4">
                  <c:v>Nutricionista não visitou</c:v>
                </c:pt>
              </c:strCache>
            </c:strRef>
          </c:cat>
          <c:val>
            <c:numRef>
              <c:f>'Question 18'!$C$18:$C$22</c:f>
              <c:numCache>
                <c:formatCode>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/>
        <c:gapWidth val="80"/>
        <c:overlap val="25"/>
        <c:axId val="65591552"/>
        <c:axId val="65114112"/>
      </c:barChart>
      <c:catAx>
        <c:axId val="65591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114112"/>
        <c:crosses val="autoZero"/>
        <c:auto val="1"/>
        <c:lblAlgn val="ctr"/>
        <c:lblOffset val="100"/>
      </c:catAx>
      <c:valAx>
        <c:axId val="65114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5591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19'!$B$4:$B$8</c:f>
              <c:strCache>
                <c:ptCount val="5"/>
                <c:pt idx="0">
                  <c:v>Muito longo</c:v>
                </c:pt>
                <c:pt idx="1">
                  <c:v>Longo</c:v>
                </c:pt>
                <c:pt idx="2">
                  <c:v>Curto</c:v>
                </c:pt>
                <c:pt idx="3">
                  <c:v>Muito curto</c:v>
                </c:pt>
                <c:pt idx="4">
                  <c:v>Não soube</c:v>
                </c:pt>
              </c:strCache>
            </c:strRef>
          </c:cat>
          <c:val>
            <c:numRef>
              <c:f>'Question 19'!$C$4:$C$8</c:f>
              <c:numCache>
                <c:formatCode>0.0%</c:formatCode>
                <c:ptCount val="5"/>
                <c:pt idx="0">
                  <c:v>2.1000000000000005E-2</c:v>
                </c:pt>
                <c:pt idx="1">
                  <c:v>0.10400000000000002</c:v>
                </c:pt>
                <c:pt idx="2">
                  <c:v>0.63200000000000012</c:v>
                </c:pt>
                <c:pt idx="3">
                  <c:v>0.19400000000000001</c:v>
                </c:pt>
                <c:pt idx="4">
                  <c:v>4.9000000000000009E-2</c:v>
                </c:pt>
              </c:numCache>
            </c:numRef>
          </c:val>
        </c:ser>
        <c:dLbls/>
        <c:gapWidth val="80"/>
        <c:overlap val="25"/>
        <c:axId val="65652992"/>
        <c:axId val="65658880"/>
      </c:barChart>
      <c:catAx>
        <c:axId val="65652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658880"/>
        <c:crosses val="autoZero"/>
        <c:auto val="1"/>
        <c:lblAlgn val="ctr"/>
        <c:lblOffset val="100"/>
      </c:catAx>
      <c:valAx>
        <c:axId val="65658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5652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40431941032517E-2"/>
          <c:y val="3.3946644166064369E-2"/>
          <c:w val="0.90625187676415841"/>
          <c:h val="0.7417691300664837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21'!$C$12:$C$22</c:f>
              <c:strCache>
                <c:ptCount val="11"/>
                <c:pt idx="0">
                  <c:v>1 - Não recomendo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10 - Recomendo muito</c:v>
                </c:pt>
                <c:pt idx="10">
                  <c:v>Não soube</c:v>
                </c:pt>
              </c:strCache>
            </c:strRef>
          </c:cat>
          <c:val>
            <c:numRef>
              <c:f>'Question 21'!$E$12:$E$22</c:f>
              <c:numCache>
                <c:formatCode>0.0%</c:formatCode>
                <c:ptCount val="11"/>
                <c:pt idx="0">
                  <c:v>0</c:v>
                </c:pt>
                <c:pt idx="1">
                  <c:v>6.9930069930069939E-3</c:v>
                </c:pt>
                <c:pt idx="2">
                  <c:v>0</c:v>
                </c:pt>
                <c:pt idx="3">
                  <c:v>6.9930069930069939E-3</c:v>
                </c:pt>
                <c:pt idx="4">
                  <c:v>6.9930069930069939E-3</c:v>
                </c:pt>
                <c:pt idx="5">
                  <c:v>2.0979020979020987E-2</c:v>
                </c:pt>
                <c:pt idx="6">
                  <c:v>4.1958041958041974E-2</c:v>
                </c:pt>
                <c:pt idx="7">
                  <c:v>0.20279720279720284</c:v>
                </c:pt>
                <c:pt idx="8">
                  <c:v>0.15384615384615391</c:v>
                </c:pt>
                <c:pt idx="9">
                  <c:v>0.5174825174825175</c:v>
                </c:pt>
                <c:pt idx="10">
                  <c:v>4.1958041958041974E-2</c:v>
                </c:pt>
              </c:numCache>
            </c:numRef>
          </c:val>
        </c:ser>
        <c:dLbls/>
        <c:gapWidth val="80"/>
        <c:overlap val="25"/>
        <c:axId val="65635840"/>
        <c:axId val="65637376"/>
      </c:barChart>
      <c:catAx>
        <c:axId val="65635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637376"/>
        <c:crosses val="autoZero"/>
        <c:auto val="1"/>
        <c:lblAlgn val="ctr"/>
        <c:lblOffset val="100"/>
      </c:catAx>
      <c:valAx>
        <c:axId val="6563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563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3'!$B$4:$B$7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'Question 3'!$C$4:$C$7</c:f>
              <c:numCache>
                <c:formatCode>0.0%</c:formatCode>
                <c:ptCount val="4"/>
                <c:pt idx="0">
                  <c:v>1.3000000000000001E-2</c:v>
                </c:pt>
                <c:pt idx="1">
                  <c:v>4.0000000000000008E-2</c:v>
                </c:pt>
                <c:pt idx="2">
                  <c:v>0.41100000000000009</c:v>
                </c:pt>
                <c:pt idx="3">
                  <c:v>0.53600000000000003</c:v>
                </c:pt>
              </c:numCache>
            </c:numRef>
          </c:val>
        </c:ser>
        <c:dLbls/>
        <c:gapWidth val="80"/>
        <c:overlap val="25"/>
        <c:axId val="55190656"/>
        <c:axId val="55192192"/>
      </c:barChart>
      <c:catAx>
        <c:axId val="55190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192192"/>
        <c:crosses val="autoZero"/>
        <c:auto val="1"/>
        <c:lblAlgn val="ctr"/>
        <c:lblOffset val="100"/>
      </c:catAx>
      <c:valAx>
        <c:axId val="55192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5190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91668808461258E-2"/>
          <c:y val="5.0233948531323111E-2"/>
          <c:w val="0.96136772628881983"/>
          <c:h val="0.6606586391631295"/>
        </c:manualLayout>
      </c:layout>
      <c:barChart>
        <c:barDir val="col"/>
        <c:grouping val="clustered"/>
        <c:ser>
          <c:idx val="0"/>
          <c:order val="0"/>
          <c:tx>
            <c:strRef>
              <c:f>SatisfaçãoxPrestador!$E$11</c:f>
              <c:strCache>
                <c:ptCount val="1"/>
                <c:pt idx="0">
                  <c:v>São José</c:v>
                </c:pt>
              </c:strCache>
            </c:strRef>
          </c:tx>
          <c:spPr>
            <a:solidFill>
              <a:srgbClr val="3B485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SatisfaçãoxPrestador!$E$12:$E$15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SatisfaçãoxPrestador!$F$11</c:f>
              <c:strCache>
                <c:ptCount val="1"/>
                <c:pt idx="0">
                  <c:v>São Lucas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SatisfaçãoxPrestador!$F$12:$F$15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SatisfaçãoxPrestador!$G$11</c:f>
              <c:strCache>
                <c:ptCount val="1"/>
                <c:pt idx="0">
                  <c:v>Santa Lúcia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SatisfaçãoxPrestador!$G$12:$G$15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SatisfaçãoxPrestador!$H$11</c:f>
              <c:strCache>
                <c:ptCount val="1"/>
                <c:pt idx="0">
                  <c:v>São Vicente de Paulo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SatisfaçãoxPrestador!$H$12:$H$15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4"/>
          <c:order val="4"/>
          <c:tx>
            <c:strRef>
              <c:f>SatisfaçãoxPrestador!$I$11</c:f>
              <c:strCache>
                <c:ptCount val="1"/>
                <c:pt idx="0">
                  <c:v>Copa D'Or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SatisfaçãoxPrestador!$I$12:$I$15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</c:ser>
        <c:ser>
          <c:idx val="5"/>
          <c:order val="5"/>
          <c:tx>
            <c:strRef>
              <c:f>SatisfaçãoxPrestador!$J$11</c:f>
              <c:strCache>
                <c:ptCount val="1"/>
                <c:pt idx="0">
                  <c:v>Perinatal Laranjeiras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SatisfaçãoxPrestador!$J$12:$J$15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SatisfaçãoxPrestador!$K$11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SatisfaçãoxPrestador!$D$12:$D$15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SatisfaçãoxPrestador!$K$12:$K$15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35</c:v>
                </c:pt>
                <c:pt idx="3">
                  <c:v>33</c:v>
                </c:pt>
              </c:numCache>
            </c:numRef>
          </c:val>
        </c:ser>
        <c:dLbls>
          <c:showVal val="1"/>
        </c:dLbls>
        <c:gapWidth val="100"/>
        <c:overlap val="-24"/>
        <c:axId val="50995200"/>
        <c:axId val="50996736"/>
      </c:barChart>
      <c:catAx>
        <c:axId val="50995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0996736"/>
        <c:crosses val="autoZero"/>
        <c:auto val="1"/>
        <c:lblAlgn val="ctr"/>
        <c:lblOffset val="100"/>
      </c:catAx>
      <c:valAx>
        <c:axId val="50996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509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210861624492789E-2"/>
          <c:y val="0.81812702400690962"/>
          <c:w val="0.9433257422446728"/>
          <c:h val="0.162144248584036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2'!$A$37:$A$44</c:f>
              <c:strCache>
                <c:ptCount val="8"/>
                <c:pt idx="0">
                  <c:v>Escolha do médico</c:v>
                </c:pt>
                <c:pt idx="1">
                  <c:v>Próximo a residência</c:v>
                </c:pt>
                <c:pt idx="2">
                  <c:v>Infraestrutura</c:v>
                </c:pt>
                <c:pt idx="3">
                  <c:v>Médicos competentes</c:v>
                </c:pt>
                <c:pt idx="4">
                  <c:v>Único local com vagas</c:v>
                </c:pt>
                <c:pt idx="5">
                  <c:v>Conveniente ao acompanante</c:v>
                </c:pt>
                <c:pt idx="6">
                  <c:v>Outros</c:v>
                </c:pt>
                <c:pt idx="7">
                  <c:v>Não soube</c:v>
                </c:pt>
              </c:strCache>
            </c:strRef>
          </c:cat>
          <c:val>
            <c:numRef>
              <c:f>'Question 2'!$C$37:$C$44</c:f>
              <c:numCache>
                <c:formatCode>0.0%</c:formatCode>
                <c:ptCount val="8"/>
                <c:pt idx="0">
                  <c:v>0.49180327868852458</c:v>
                </c:pt>
                <c:pt idx="1">
                  <c:v>0.15300546448087438</c:v>
                </c:pt>
                <c:pt idx="2">
                  <c:v>0.14207650273224043</c:v>
                </c:pt>
                <c:pt idx="3">
                  <c:v>7.6502732240437174E-2</c:v>
                </c:pt>
                <c:pt idx="4">
                  <c:v>6.0109289617486343E-2</c:v>
                </c:pt>
                <c:pt idx="5">
                  <c:v>2.185792349726777E-2</c:v>
                </c:pt>
                <c:pt idx="6">
                  <c:v>4.3715846994535519E-2</c:v>
                </c:pt>
                <c:pt idx="7">
                  <c:v>1.0928961748633882E-2</c:v>
                </c:pt>
              </c:numCache>
            </c:numRef>
          </c:val>
        </c:ser>
        <c:dLbls/>
        <c:gapWidth val="80"/>
        <c:overlap val="25"/>
        <c:axId val="55200768"/>
        <c:axId val="55239424"/>
      </c:barChart>
      <c:catAx>
        <c:axId val="55200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239424"/>
        <c:crosses val="autoZero"/>
        <c:auto val="1"/>
        <c:lblAlgn val="ctr"/>
        <c:lblOffset val="100"/>
      </c:catAx>
      <c:valAx>
        <c:axId val="55239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5200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19E-2"/>
          <c:w val="0.61331276987972683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7.8155949256343019E-2"/>
                  <c:y val="0.1476997666958297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58420822397204"/>
                  <c:y val="-0.27803769320501609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608267716535433E-3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4'!$B$4:$B$6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4'!$C$4:$C$6</c:f>
              <c:numCache>
                <c:formatCode>0.0%</c:formatCode>
                <c:ptCount val="3"/>
                <c:pt idx="0">
                  <c:v>0.13200000000000001</c:v>
                </c:pt>
                <c:pt idx="1">
                  <c:v>0.83400000000000019</c:v>
                </c:pt>
                <c:pt idx="2">
                  <c:v>3.3000000000000002E-2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075000000000013"/>
          <c:y val="0.59628171478565162"/>
          <c:w val="0.18288666594558808"/>
          <c:h val="0.33994130941965595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5'!$A$17:$A$20</c:f>
              <c:strCache>
                <c:ptCount val="4"/>
                <c:pt idx="0">
                  <c:v>Autorização do procedimento ou do material a ser utilizado</c:v>
                </c:pt>
                <c:pt idx="1">
                  <c:v>Agenda do prestador</c:v>
                </c:pt>
                <c:pt idx="2">
                  <c:v>Agenda do médico</c:v>
                </c:pt>
                <c:pt idx="3">
                  <c:v>Problemas de comunicação</c:v>
                </c:pt>
              </c:strCache>
            </c:strRef>
          </c:cat>
          <c:val>
            <c:numRef>
              <c:f>'Question 5'!$B$17:$B$20</c:f>
              <c:numCache>
                <c:formatCode>0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/>
        <c:gapWidth val="80"/>
        <c:overlap val="25"/>
        <c:axId val="55660928"/>
        <c:axId val="55662464"/>
      </c:barChart>
      <c:catAx>
        <c:axId val="55660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662464"/>
        <c:crosses val="autoZero"/>
        <c:auto val="1"/>
        <c:lblAlgn val="ctr"/>
        <c:lblOffset val="100"/>
      </c:catAx>
      <c:valAx>
        <c:axId val="55662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5566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888888888888889E-2"/>
          <c:y val="6.4814814814814825E-2"/>
          <c:w val="0.93888888888888899"/>
          <c:h val="0.7640128317293671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('Question 6'!$B$4:$B$7,'Question 6'!$B$9)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('Question 6'!$C$4:$C$7,'Question 6'!$C$9)</c:f>
              <c:numCache>
                <c:formatCode>0.0%</c:formatCode>
                <c:ptCount val="5"/>
                <c:pt idx="0">
                  <c:v>1.3000000000000001E-2</c:v>
                </c:pt>
                <c:pt idx="1">
                  <c:v>2.700000000000001E-2</c:v>
                </c:pt>
                <c:pt idx="2">
                  <c:v>0.43300000000000005</c:v>
                </c:pt>
                <c:pt idx="3">
                  <c:v>0.52</c:v>
                </c:pt>
                <c:pt idx="4">
                  <c:v>7.0000000000000001E-3</c:v>
                </c:pt>
              </c:numCache>
            </c:numRef>
          </c:val>
        </c:ser>
        <c:dLbls/>
        <c:gapWidth val="80"/>
        <c:overlap val="25"/>
        <c:axId val="55708288"/>
        <c:axId val="55710080"/>
      </c:barChart>
      <c:catAx>
        <c:axId val="55708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710080"/>
        <c:crosses val="autoZero"/>
        <c:auto val="1"/>
        <c:lblAlgn val="ctr"/>
        <c:lblOffset val="100"/>
      </c:catAx>
      <c:valAx>
        <c:axId val="55710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570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7'!$B$21:$B$24</c:f>
              <c:strCache>
                <c:ptCount val="4"/>
                <c:pt idx="0">
                  <c:v>Muitas pessoas aguardando</c:v>
                </c:pt>
                <c:pt idx="1">
                  <c:v>Falta de agilidade recepcionistas</c:v>
                </c:pt>
                <c:pt idx="2">
                  <c:v>Ambiente pequeno</c:v>
                </c:pt>
                <c:pt idx="3">
                  <c:v>Ambiente mal organizado</c:v>
                </c:pt>
              </c:strCache>
            </c:strRef>
          </c:cat>
          <c:val>
            <c:numRef>
              <c:f>'Question 7'!$C$21:$C$24</c:f>
              <c:numCache>
                <c:formatCode>0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gapWidth val="80"/>
        <c:overlap val="25"/>
        <c:axId val="55768576"/>
        <c:axId val="55770112"/>
      </c:barChart>
      <c:catAx>
        <c:axId val="5576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5770112"/>
        <c:crosses val="autoZero"/>
        <c:auto val="1"/>
        <c:lblAlgn val="ctr"/>
        <c:lblOffset val="100"/>
      </c:catAx>
      <c:valAx>
        <c:axId val="55770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55768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8320-EA81-485C-8B28-FB8135880C77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F62C-BD12-472A-A959-442DAE3FBB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8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685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591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395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991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4172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8949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443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2780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068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235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94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677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561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624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616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860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034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799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5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33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91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7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9" t="17186" r="60299" b="19569"/>
          <a:stretch/>
        </p:blipFill>
        <p:spPr>
          <a:xfrm>
            <a:off x="11077732" y="111411"/>
            <a:ext cx="749508" cy="11392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73" t="27610" r="15500" b="19570"/>
          <a:stretch/>
        </p:blipFill>
        <p:spPr>
          <a:xfrm>
            <a:off x="9563726" y="299206"/>
            <a:ext cx="1514006" cy="9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4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isósceles 14"/>
          <p:cNvSpPr/>
          <p:nvPr userDrawn="1"/>
        </p:nvSpPr>
        <p:spPr>
          <a:xfrm>
            <a:off x="885825" y="5833393"/>
            <a:ext cx="897739" cy="1024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1693278" y="5745163"/>
            <a:ext cx="849396" cy="11128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 userDrawn="1"/>
        </p:nvSpPr>
        <p:spPr>
          <a:xfrm>
            <a:off x="1356394" y="5322971"/>
            <a:ext cx="579570" cy="15159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-1" y="6048375"/>
            <a:ext cx="12192001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673850"/>
            <a:chOff x="0" y="0"/>
            <a:chExt cx="7680" cy="42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3034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17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V="1">
            <a:off x="0" y="-1"/>
            <a:ext cx="12192000" cy="3552823"/>
          </a:xfrm>
          <a:prstGeom prst="rect">
            <a:avLst/>
          </a:prstGeom>
          <a:solidFill>
            <a:srgbClr val="3A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59329" y="3593744"/>
            <a:ext cx="7673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cap="small" dirty="0" smtClean="0">
                <a:solidFill>
                  <a:schemeClr val="bg1">
                    <a:lumMod val="50000"/>
                  </a:schemeClr>
                </a:solidFill>
                <a:latin typeface="Bariol Light" panose="02000506040000020003" pitchFamily="50" charset="0"/>
              </a:rPr>
              <a:t>Resultados</a:t>
            </a:r>
            <a:endParaRPr lang="pt-BR" sz="8000" b="1" cap="small" dirty="0">
              <a:solidFill>
                <a:schemeClr val="bg1">
                  <a:lumMod val="50000"/>
                </a:schemeClr>
              </a:solidFill>
              <a:latin typeface="Bariol Light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486526"/>
            <a:ext cx="12192000" cy="371474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28260" y="5025446"/>
            <a:ext cx="105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000" cap="small" dirty="0" smtClean="0">
                <a:solidFill>
                  <a:srgbClr val="7F7F7F"/>
                </a:solidFill>
                <a:latin typeface="Bariol Light" panose="02000506040000020003" pitchFamily="50" charset="0"/>
              </a:rPr>
              <a:t>Satisfação com o atendimento da rede - Internação eletiva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4" y="1702"/>
            <a:ext cx="12200021" cy="3552823"/>
          </a:xfrm>
          <a:prstGeom prst="rect">
            <a:avLst/>
          </a:prstGeom>
          <a:blipFill dpi="0" rotWithShape="1">
            <a:blip r:embed="rId3" cstate="print">
              <a:alphaModFix amt="3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halkSketch/>
                      </a14:imgEffect>
                      <a14:imgEffect>
                        <a14:saturation sat="67000"/>
                      </a14:imgEffect>
                    </a14:imgLayer>
                  </a14:imgProps>
                </a:ext>
              </a:extLst>
            </a:blip>
            <a:srcRect/>
            <a:stretch>
              <a:fillRect t="-43983" r="-17496" b="-105846"/>
            </a:stretch>
          </a:blipFill>
          <a:ln>
            <a:noFill/>
          </a:ln>
          <a:effectLst>
            <a:outerShdw blurRad="1003300" dist="50800" dir="5400000" algn="ctr" rotWithShape="0">
              <a:srgbClr val="1828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829577" y="798645"/>
            <a:ext cx="2550017" cy="2298179"/>
            <a:chOff x="4829577" y="535174"/>
            <a:chExt cx="2550017" cy="229817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208"/>
            <a:stretch/>
          </p:blipFill>
          <p:spPr>
            <a:xfrm>
              <a:off x="4852510" y="535174"/>
              <a:ext cx="2486979" cy="1512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457" t="37642" r="18334" b="39736"/>
            <a:stretch/>
          </p:blipFill>
          <p:spPr>
            <a:xfrm>
              <a:off x="4829577" y="2073498"/>
              <a:ext cx="2550017" cy="759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38" t="9951" r="32978" b="14838"/>
          <a:stretch/>
        </p:blipFill>
        <p:spPr>
          <a:xfrm>
            <a:off x="5720603" y="5579444"/>
            <a:ext cx="750791" cy="6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458" y1="53258" x2="17579" y2="82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3011" y="1912400"/>
            <a:ext cx="1647968" cy="167646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9214" y="4115700"/>
            <a:ext cx="5471887" cy="1861503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Satisfação geral elevada com os prestadores;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Elevada satisfação com o atendimento dos profissionais como um todo  (recepcionistas, médicos, enfermeiros e governança);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Excelente avaliação dos médicos plantonistas.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3769" y="3655986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Forças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86283" y="4115700"/>
            <a:ext cx="5471887" cy="2307015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Queixas sobre a autorização;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Dependência do médico </a:t>
            </a: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credenciado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 processo, podendo influenciar dias da semana e prestadores mais </a:t>
            </a: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custosos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e/ou cheios</a:t>
            </a: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Má avaliação do tempo do processo de alta;</a:t>
            </a: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Críticas às 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refeições servidas</a:t>
            </a: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  <a:endParaRPr lang="pt-BR" sz="17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47291" y="3657018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Fraquezas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9214" y="2196615"/>
            <a:ext cx="9918632" cy="1225868"/>
          </a:xfrm>
          <a:prstGeom prst="flowChartAlternateProcess">
            <a:avLst/>
          </a:prstGeom>
          <a:solidFill>
            <a:srgbClr val="3B485D"/>
          </a:solidFill>
          <a:ln w="57150">
            <a:solidFill>
              <a:srgbClr val="3B48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No geral, o índice de satisfação com os prestadores foi bastante elevado. Os principais pontos de atenção se referem à avaliação da estrutura das enfermarias, ao processo de alta e pedido de autorização de procedimentos e materiais. </a:t>
            </a:r>
            <a:endParaRPr lang="pt-BR" sz="22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2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Pesquisa de satisfação – eletiva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21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93" y="6534442"/>
            <a:ext cx="8247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Qual a sua satisfação geral em relação a esse prestador (Hospital ou Clínica</a:t>
            </a:r>
            <a:r>
              <a:rPr lang="pt-BR" sz="1200" dirty="0" smtClean="0">
                <a:latin typeface="Bariol Regular" panose="02000506040000020003" pitchFamily="50" charset="0"/>
              </a:rPr>
              <a:t>) nesta internação?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 flipH="1">
            <a:off x="219129" y="2909043"/>
            <a:ext cx="3650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satisfação geral dos beneficiários com os prestadores em que se internaram em caráter eletivo é bastante elevada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(94,7%)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, o que é um fator positivo no resultado da pesquisa. 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Vale ressaltar que a parcela de beneficiários que se declararam muito satisfeitos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(53,6%)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se mostrou superior aos satisfeitos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(41,1%)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, o que ratifica a boa avaliação geral dos prestadores.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05083" y="234372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9685295"/>
              </p:ext>
            </p:extLst>
          </p:nvPr>
        </p:nvGraphicFramePr>
        <p:xfrm>
          <a:off x="5245498" y="2842355"/>
          <a:ext cx="5599370" cy="335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3663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4EB798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 com os prestadores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 flipH="1">
            <a:off x="219129" y="2909043"/>
            <a:ext cx="365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satisfação geral dos beneficiários com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prestadores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é muito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94,7%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), o que é um resultado positivo e coerente com o tipo de atendimento (eletivo).</a:t>
            </a:r>
          </a:p>
          <a:p>
            <a:pPr algn="just"/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Chama a atenção que apenas 06 clientes não demonstraram satisfação geral com o atendimento e apenas 01 se mostrou muito insatisfeito (atendido no Hospital São Vicente de Paulo).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05083" y="2343726"/>
            <a:ext cx="51347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 por unidade 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87977" y="240143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393" y="6534442"/>
            <a:ext cx="8247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Qual a sua satisfação geral em relação a esse prestador (Hospital ou Clínica)?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7577922"/>
              </p:ext>
            </p:extLst>
          </p:nvPr>
        </p:nvGraphicFramePr>
        <p:xfrm>
          <a:off x="4305083" y="2713854"/>
          <a:ext cx="7759537" cy="38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181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49601" y="1918190"/>
            <a:ext cx="8686676" cy="4188381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“Gostaria de parabenizar a equipe médica que me atendeu e ao plano que prestou toda a assistência.”</a:t>
            </a:r>
          </a:p>
          <a:p>
            <a:pPr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 rede FioSaúde é muito boa e o atendimento é muito rápido.”</a:t>
            </a:r>
          </a:p>
          <a:p>
            <a:pPr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“Que o plano vale a pena, os funcionários trabalham de maneira correta e têm bom padrão no atendimento e infraestrutura.”</a:t>
            </a:r>
          </a:p>
          <a:p>
            <a:pPr>
              <a:spcAft>
                <a:spcPts val="1200"/>
              </a:spcAft>
            </a:pPr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“Ótimo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atendimento de modo geral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Elogios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 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6521185"/>
            <a:ext cx="80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Para finalizar, o (a) Sr.(a) gostaria de deixar alguma outra sugestão, critica ou elogio sobre a rede credenciada da </a:t>
            </a:r>
            <a:r>
              <a:rPr lang="pt-BR" sz="1200" b="1" dirty="0" smtClean="0">
                <a:latin typeface="Bariol Regular" panose="02000506040000020003" pitchFamily="50" charset="0"/>
              </a:rPr>
              <a:t>FioSaúde?</a:t>
            </a:r>
            <a:endParaRPr lang="pt-BR" sz="1200" b="1" dirty="0">
              <a:latin typeface="Bariol Regular" panose="02000506040000020003" pitchFamily="50" charset="0"/>
            </a:endParaRPr>
          </a:p>
          <a:p>
            <a:r>
              <a:rPr lang="pt-BR" sz="1200" b="1" dirty="0">
                <a:latin typeface="Bariol Regular" panose="02000506040000020003" pitchFamily="50" charset="0"/>
              </a:rPr>
              <a:t> </a:t>
            </a:r>
          </a:p>
          <a:p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7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00719" y="2227970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3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 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833"/>
            <a:ext cx="795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Para finalizar, o (a) Sr.(a) gostaria de deixar alguma outra sugestão, critica ou elogio </a:t>
            </a:r>
            <a:r>
              <a:rPr lang="pt-BR" sz="1200" b="1" dirty="0" smtClean="0">
                <a:latin typeface="Bariol Regular" panose="02000506040000020003" pitchFamily="50" charset="0"/>
              </a:rPr>
              <a:t>sobre </a:t>
            </a:r>
            <a:r>
              <a:rPr lang="pt-BR" sz="1200" b="1" dirty="0">
                <a:latin typeface="Bariol Regular" panose="02000506040000020003" pitchFamily="50" charset="0"/>
              </a:rPr>
              <a:t>rede credenciada da </a:t>
            </a:r>
            <a:r>
              <a:rPr lang="pt-BR" sz="1200" b="1" dirty="0" smtClean="0">
                <a:latin typeface="Bariol Regular" panose="02000506040000020003" pitchFamily="50" charset="0"/>
              </a:rPr>
              <a:t>FioSaúde?</a:t>
            </a:r>
            <a:endParaRPr lang="pt-BR" sz="1200" b="1" dirty="0">
              <a:latin typeface="Bariol Regular" panose="02000506040000020003" pitchFamily="50" charset="0"/>
            </a:endParaRPr>
          </a:p>
          <a:p>
            <a:r>
              <a:rPr lang="pt-BR" sz="1200" b="1" dirty="0">
                <a:latin typeface="Bariol Regular" panose="02000506040000020003" pitchFamily="50" charset="0"/>
              </a:rPr>
              <a:t> </a:t>
            </a:r>
          </a:p>
          <a:p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02428" y="1951392"/>
            <a:ext cx="8886422" cy="2145268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Ampliar a rede credenciada da FioSaúde dentro e fora do estado.”</a:t>
            </a: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 saída (descredenciamento) de alguns médicos da FioSaúde tem deixado o usuário preocupado.”</a:t>
            </a: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Planos básicos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têm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um ressarcimento de cirurgia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baixo.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Gostaria de melhorias nesse sentindo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4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escolha do prestador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4691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Por qual motivo o (a) Sr.(a) escolheu esse local para sua internação?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97649" y="2353790"/>
            <a:ext cx="7483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escolha do prestador para internação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2255267"/>
              </p:ext>
            </p:extLst>
          </p:nvPr>
        </p:nvGraphicFramePr>
        <p:xfrm>
          <a:off x="2159309" y="2910078"/>
          <a:ext cx="8067837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4310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1579997"/>
              </p:ext>
            </p:extLst>
          </p:nvPr>
        </p:nvGraphicFramePr>
        <p:xfrm>
          <a:off x="306063" y="2837506"/>
          <a:ext cx="5563888" cy="333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6137" y="2290812"/>
            <a:ext cx="5763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Dificuldade de agendamento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96000" y="6493498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Qual foi a dificuldade? 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348248" y="2290813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dificuldade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2811434" y="3345435"/>
            <a:ext cx="423082" cy="36849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3234516" y="3500652"/>
            <a:ext cx="3113732" cy="20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0" y="6501193"/>
            <a:ext cx="5374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Antes de sua internação, houve dificuldade para agendamento deste procedimento?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Agendamento da internação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5206333"/>
              </p:ext>
            </p:extLst>
          </p:nvPr>
        </p:nvGraphicFramePr>
        <p:xfrm>
          <a:off x="6222124" y="3070998"/>
          <a:ext cx="6029691" cy="287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889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833973"/>
              </p:ext>
            </p:extLst>
          </p:nvPr>
        </p:nvGraphicFramePr>
        <p:xfrm>
          <a:off x="0" y="2845920"/>
          <a:ext cx="6084103" cy="350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Recepção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139" y="6499016"/>
            <a:ext cx="609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Sr.(a) avalia sua satisfação com a recepção do hospital onde ficou internado</a:t>
            </a:r>
            <a:r>
              <a:rPr lang="pt-BR" sz="1200" b="1" dirty="0" smtClean="0">
                <a:latin typeface="Bariol Regular" panose="02000506040000020003" pitchFamily="50" charset="0"/>
              </a:rPr>
              <a:t>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0" y="6492763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qual motivo a recepção foi insatisfatória?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recepção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48248" y="234234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7477" y="5312229"/>
            <a:ext cx="2230770" cy="89455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402135" y="6204191"/>
            <a:ext cx="3964438" cy="2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9839114"/>
              </p:ext>
            </p:extLst>
          </p:nvPr>
        </p:nvGraphicFramePr>
        <p:xfrm>
          <a:off x="6137159" y="2973903"/>
          <a:ext cx="5372670" cy="325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4385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0817564"/>
              </p:ext>
            </p:extLst>
          </p:nvPr>
        </p:nvGraphicFramePr>
        <p:xfrm>
          <a:off x="122909" y="2948547"/>
          <a:ext cx="5866459" cy="341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da governança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6425257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Sobre a equipe de Governança</a:t>
            </a:r>
            <a:r>
              <a:rPr lang="pt-BR" sz="1200" b="1" dirty="0" smtClean="0">
                <a:latin typeface="Bariol Regular" panose="02000506040000020003" pitchFamily="50" charset="0"/>
              </a:rPr>
              <a:t>, </a:t>
            </a:r>
            <a:r>
              <a:rPr lang="pt-BR" sz="1200" b="1" dirty="0">
                <a:latin typeface="Bariol Regular" panose="02000506040000020003" pitchFamily="50" charset="0"/>
              </a:rPr>
              <a:t>como o (a) Sr.(a) avalia o atendimento prestado por estes profissionais?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96000" y="6534442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Por </a:t>
            </a:r>
            <a:r>
              <a:rPr lang="pt-BR" sz="1200" dirty="0">
                <a:latin typeface="Bariol Regular" panose="02000506040000020003" pitchFamily="50" charset="0"/>
              </a:rPr>
              <a:t>qual motivo?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atendimento governança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348248" y="233175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122909" y="5224498"/>
            <a:ext cx="2036032" cy="113511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031349" y="6362555"/>
            <a:ext cx="4316899" cy="115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4401052"/>
              </p:ext>
            </p:extLst>
          </p:nvPr>
        </p:nvGraphicFramePr>
        <p:xfrm>
          <a:off x="6223592" y="2948547"/>
          <a:ext cx="5564070" cy="326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2320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4961" y="2009044"/>
            <a:ext cx="7527925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gerencial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Caracterização da amostra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concentração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109062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888628"/>
              </p:ext>
            </p:extLst>
          </p:nvPr>
        </p:nvGraphicFramePr>
        <p:xfrm>
          <a:off x="-27446" y="2893198"/>
          <a:ext cx="6143625" cy="347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da enfermagem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10" y="6418887"/>
            <a:ext cx="603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Como a (a) Sr.(a) avalia o atendimento prestado pela equipe de enfermagem durante toda sua estadia?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02493" y="2331756"/>
            <a:ext cx="60183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atendimento enfermagem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295619" y="2331755"/>
            <a:ext cx="56967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204715" y="5240740"/>
            <a:ext cx="1954525" cy="101380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2019728" y="6254541"/>
            <a:ext cx="4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096000" y="6534442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Por </a:t>
            </a:r>
            <a:r>
              <a:rPr lang="pt-BR" sz="1200" dirty="0">
                <a:latin typeface="Bariol Regular" panose="02000506040000020003" pitchFamily="50" charset="0"/>
              </a:rPr>
              <a:t>qual motivo? 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3190615"/>
              </p:ext>
            </p:extLst>
          </p:nvPr>
        </p:nvGraphicFramePr>
        <p:xfrm>
          <a:off x="6061025" y="2917592"/>
          <a:ext cx="6019800" cy="343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5877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4972678"/>
              </p:ext>
            </p:extLst>
          </p:nvPr>
        </p:nvGraphicFramePr>
        <p:xfrm>
          <a:off x="212729" y="2867054"/>
          <a:ext cx="5686820" cy="346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dos médicos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6534441"/>
            <a:ext cx="620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o atendimento prestado pela equipe médica do hospital ou clínica?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96000" y="6534442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Por </a:t>
            </a:r>
            <a:r>
              <a:rPr lang="pt-BR" sz="1200" dirty="0">
                <a:latin typeface="Bariol Regular" panose="02000506040000020003" pitchFamily="50" charset="0"/>
              </a:rPr>
              <a:t>qual motivo?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atendimento médicos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348248" y="233175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306498" y="5291615"/>
            <a:ext cx="1836202" cy="102738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1869863" y="6319003"/>
            <a:ext cx="4478385" cy="234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3803033"/>
              </p:ext>
            </p:extLst>
          </p:nvPr>
        </p:nvGraphicFramePr>
        <p:xfrm>
          <a:off x="6189768" y="2981338"/>
          <a:ext cx="5722681" cy="31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1855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Estrutura física da acomodação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05699" y="6534442"/>
            <a:ext cx="584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</a:t>
            </a:r>
            <a:r>
              <a:rPr lang="pt-BR" sz="1200" dirty="0">
                <a:latin typeface="Bariol Regular" panose="02000506040000020003" pitchFamily="50" charset="0"/>
              </a:rPr>
              <a:t>. O plano do (a) Sr.(a) cobre que tipo de acomodação?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80711" y="2343172"/>
            <a:ext cx="4048070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Tipo de acomodação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41509" y="6534441"/>
            <a:ext cx="620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</a:t>
            </a:r>
            <a:r>
              <a:rPr lang="pt-BR" sz="1200" b="1" dirty="0" smtClean="0">
                <a:latin typeface="Bariol Regular" panose="02000506040000020003" pitchFamily="50" charset="0"/>
              </a:rPr>
              <a:t>o(a</a:t>
            </a:r>
            <a:r>
              <a:rPr lang="pt-BR" sz="1200" b="1" dirty="0">
                <a:latin typeface="Bariol Regular" panose="02000506040000020003" pitchFamily="50" charset="0"/>
              </a:rPr>
              <a:t>) Sr.(a) avalia a estrutura física do quarto/enfermaria em que ficou </a:t>
            </a:r>
            <a:r>
              <a:rPr lang="pt-BR" sz="1200" b="1" dirty="0" smtClean="0">
                <a:latin typeface="Bariol Regular" panose="02000506040000020003" pitchFamily="50" charset="0"/>
              </a:rPr>
              <a:t>internado(a</a:t>
            </a:r>
            <a:r>
              <a:rPr lang="pt-BR" sz="1200" b="1" dirty="0">
                <a:latin typeface="Bariol Regular" panose="02000506040000020003" pitchFamily="50" charset="0"/>
              </a:rPr>
              <a:t>)?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29637" y="2343171"/>
            <a:ext cx="600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física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5104405"/>
              </p:ext>
            </p:extLst>
          </p:nvPr>
        </p:nvGraphicFramePr>
        <p:xfrm>
          <a:off x="-615431" y="2973690"/>
          <a:ext cx="6577795" cy="340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475256"/>
              </p:ext>
            </p:extLst>
          </p:nvPr>
        </p:nvGraphicFramePr>
        <p:xfrm>
          <a:off x="6229637" y="3193576"/>
          <a:ext cx="5821225" cy="318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2651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8208070"/>
              </p:ext>
            </p:extLst>
          </p:nvPr>
        </p:nvGraphicFramePr>
        <p:xfrm>
          <a:off x="6237139" y="2973690"/>
          <a:ext cx="5821225" cy="340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Estrutura física da Enfermaria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173925" y="2343172"/>
            <a:ext cx="3783665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Tipo de acomodação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29637" y="2343171"/>
            <a:ext cx="600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física (Enfermaria)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5967173"/>
              </p:ext>
            </p:extLst>
          </p:nvPr>
        </p:nvGraphicFramePr>
        <p:xfrm>
          <a:off x="-615431" y="2973690"/>
          <a:ext cx="6577795" cy="340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05699" y="6534442"/>
            <a:ext cx="584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</a:t>
            </a:r>
            <a:r>
              <a:rPr lang="pt-BR" sz="1200" dirty="0">
                <a:latin typeface="Bariol Regular" panose="02000506040000020003" pitchFamily="50" charset="0"/>
              </a:rPr>
              <a:t>. O plano do (a) Sr.(a) cobre que tipo de acomodação?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41509" y="6457322"/>
            <a:ext cx="620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</a:t>
            </a:r>
            <a:r>
              <a:rPr lang="pt-BR" sz="1200" b="1" dirty="0" smtClean="0">
                <a:latin typeface="Bariol Regular" panose="02000506040000020003" pitchFamily="50" charset="0"/>
              </a:rPr>
              <a:t>o(a</a:t>
            </a:r>
            <a:r>
              <a:rPr lang="pt-BR" sz="1200" b="1" dirty="0">
                <a:latin typeface="Bariol Regular" panose="02000506040000020003" pitchFamily="50" charset="0"/>
              </a:rPr>
              <a:t>) Sr.(a) avalia a estrutura física do quarto/enfermaria em que ficou </a:t>
            </a:r>
            <a:r>
              <a:rPr lang="pt-BR" sz="1200" b="1" dirty="0" smtClean="0">
                <a:latin typeface="Bariol Regular" panose="02000506040000020003" pitchFamily="50" charset="0"/>
              </a:rPr>
              <a:t>internado(a</a:t>
            </a:r>
            <a:r>
              <a:rPr lang="pt-BR" sz="1200" b="1" dirty="0">
                <a:latin typeface="Bariol Regular" panose="02000506040000020003" pitchFamily="50" charset="0"/>
              </a:rPr>
              <a:t>)?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24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Estrutura física do quarto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030705" y="2343172"/>
            <a:ext cx="4290441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Tipo de acomodação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229637" y="2343171"/>
            <a:ext cx="600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física (Quarto)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1359322"/>
              </p:ext>
            </p:extLst>
          </p:nvPr>
        </p:nvGraphicFramePr>
        <p:xfrm>
          <a:off x="-615431" y="2973690"/>
          <a:ext cx="6577795" cy="340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0491316"/>
              </p:ext>
            </p:extLst>
          </p:nvPr>
        </p:nvGraphicFramePr>
        <p:xfrm>
          <a:off x="6237139" y="3070746"/>
          <a:ext cx="5821225" cy="330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05699" y="6534442"/>
            <a:ext cx="584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</a:t>
            </a:r>
            <a:r>
              <a:rPr lang="pt-BR" sz="1200" dirty="0">
                <a:latin typeface="Bariol Regular" panose="02000506040000020003" pitchFamily="50" charset="0"/>
              </a:rPr>
              <a:t>. O plano do (a) Sr.(a) cobre que tipo de acomodação?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41509" y="6435288"/>
            <a:ext cx="620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</a:t>
            </a:r>
            <a:r>
              <a:rPr lang="pt-BR" sz="1200" b="1" dirty="0" smtClean="0">
                <a:latin typeface="Bariol Regular" panose="02000506040000020003" pitchFamily="50" charset="0"/>
              </a:rPr>
              <a:t>o(a</a:t>
            </a:r>
            <a:r>
              <a:rPr lang="pt-BR" sz="1200" b="1" dirty="0">
                <a:latin typeface="Bariol Regular" panose="02000506040000020003" pitchFamily="50" charset="0"/>
              </a:rPr>
              <a:t>) Sr.(a) avalia a estrutura física do quarto/enfermaria em que ficou </a:t>
            </a:r>
            <a:r>
              <a:rPr lang="pt-BR" sz="1200" b="1" dirty="0" smtClean="0">
                <a:latin typeface="Bariol Regular" panose="02000506040000020003" pitchFamily="50" charset="0"/>
              </a:rPr>
              <a:t>internado(a</a:t>
            </a:r>
            <a:r>
              <a:rPr lang="pt-BR" sz="1200" b="1" dirty="0">
                <a:latin typeface="Bariol Regular" panose="02000506040000020003" pitchFamily="50" charset="0"/>
              </a:rPr>
              <a:t>)?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2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3478476"/>
              </p:ext>
            </p:extLst>
          </p:nvPr>
        </p:nvGraphicFramePr>
        <p:xfrm>
          <a:off x="1" y="2881345"/>
          <a:ext cx="6096000" cy="345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das refeições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68240" y="6446305"/>
            <a:ext cx="644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Em relação às refeições servidas durante o período de internação, como o (a) Sr.(a) as avalia?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87072" y="6534442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Por </a:t>
            </a:r>
            <a:r>
              <a:rPr lang="pt-BR" sz="1200" dirty="0">
                <a:latin typeface="Bariol Regular" panose="02000506040000020003" pitchFamily="50" charset="0"/>
              </a:rPr>
              <a:t>qual motivo?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das refeições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348248" y="233175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1132764" y="5199800"/>
            <a:ext cx="975924" cy="10938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1869743" y="6293691"/>
            <a:ext cx="4417329" cy="9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3927018"/>
              </p:ext>
            </p:extLst>
          </p:nvPr>
        </p:nvGraphicFramePr>
        <p:xfrm>
          <a:off x="6096000" y="2881344"/>
          <a:ext cx="5941325" cy="345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6121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Tempo do processo de alta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Como o (a) Sr.(a) avalia o tempo total do processo de alta? (Período entre a liberação médica e a saída do hospital)?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 geral, o processo de alta avaliado como rápido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82,6%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Entretanto, ainda há o que melhorar, visto que uma parcela significativa o considerou longo ou muito longo (12,5%), demonstrando que há espaço para melhoria nesta etapa final do processo.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99245" y="2261270"/>
            <a:ext cx="6331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tempo do processo de alta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59526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162286"/>
              </p:ext>
            </p:extLst>
          </p:nvPr>
        </p:nvGraphicFramePr>
        <p:xfrm>
          <a:off x="999245" y="2909481"/>
          <a:ext cx="5906159" cy="346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2729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941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(Método NPS)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Internação eletiva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Em uma escala de 1 a 10, qual é a probabilidade do (a) Sr.(a) recomendar a FioSaúde para um amigo ou familiar que estivesse precisando de um plano de saúde?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satisfação dos beneficiários que se internaram de maneira eletiva é ratificada pela alta nota média (NPS) de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9,06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Vale ressaltar que mais da metade dos clientes entrevistados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51,7%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 deu a nota máxima (10) quando questionados.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0590" y="2231089"/>
            <a:ext cx="6331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(NPS)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59526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300704"/>
              </p:ext>
            </p:extLst>
          </p:nvPr>
        </p:nvGraphicFramePr>
        <p:xfrm>
          <a:off x="246176" y="2953013"/>
          <a:ext cx="7660629" cy="330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347978" y="3201227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Nota média</a:t>
            </a:r>
          </a:p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9,06</a:t>
            </a:r>
            <a:endParaRPr lang="pt-BR" b="1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73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6" t="38158" r="17278" b="38158"/>
          <a:stretch/>
        </p:blipFill>
        <p:spPr>
          <a:xfrm>
            <a:off x="-14068" y="1187719"/>
            <a:ext cx="12210758" cy="31116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132423"/>
            <a:ext cx="12192000" cy="2530781"/>
          </a:xfrm>
          <a:prstGeom prst="rect">
            <a:avLst/>
          </a:prstGeom>
          <a:solidFill>
            <a:srgbClr val="3A48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40625" y="5625906"/>
            <a:ext cx="401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21)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3936-8007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Light" panose="02000506040000020003" pitchFamily="50" charset="0"/>
            </a:endParaRP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contato@xartis.com.br</a:t>
            </a: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www.xartis.com.br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56560" y="1559539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small" dirty="0" smtClean="0">
                <a:solidFill>
                  <a:schemeClr val="bg1"/>
                </a:solidFill>
                <a:latin typeface="Bariol Light" panose="02000506040000020003" pitchFamily="50" charset="0"/>
              </a:rPr>
              <a:t>Obrigado</a:t>
            </a:r>
            <a:endParaRPr lang="pt-BR" sz="9600" b="1" cap="small" dirty="0">
              <a:solidFill>
                <a:schemeClr val="bg1"/>
              </a:solidFill>
              <a:latin typeface="Bariol Light" panose="02000506040000020003" pitchFamily="50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035"/>
          <a:stretch/>
        </p:blipFill>
        <p:spPr>
          <a:xfrm>
            <a:off x="3722976" y="5315765"/>
            <a:ext cx="1296670" cy="7682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49" t="36336" r="17429" b="39356"/>
          <a:stretch/>
        </p:blipFill>
        <p:spPr>
          <a:xfrm>
            <a:off x="3682293" y="6041405"/>
            <a:ext cx="1363113" cy="41753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3504117"/>
            <a:ext cx="12192000" cy="1195057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-7337"/>
            <a:ext cx="12192000" cy="1191958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72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0217" y="6417668"/>
            <a:ext cx="1201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2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* Altas realizadas entre </a:t>
            </a:r>
            <a:r>
              <a:rPr lang="pt-BR" sz="1200" dirty="0" err="1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Fev</a:t>
            </a:r>
            <a:r>
              <a:rPr lang="pt-BR" sz="12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200" dirty="0" err="1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Abr</a:t>
            </a:r>
            <a:r>
              <a:rPr lang="pt-BR" sz="12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16.</a:t>
            </a:r>
            <a:endParaRPr lang="pt-BR" sz="1200" dirty="0">
              <a:solidFill>
                <a:srgbClr val="3B485D"/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98004" y="2512217"/>
            <a:ext cx="84468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Conhecer os níveis de satisfação dos beneficiários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com as internações eletivas* realizado pela rede terceirizada da FioSaúde, identificando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os principais pontos positivos e negativos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/>
                <a:ea typeface="Verdana" panose="020B0604030504040204" pitchFamily="34" charset="0"/>
                <a:cs typeface="Verdana" panose="020B0604030504040204" pitchFamily="34" charset="0"/>
              </a:rPr>
              <a:t>relacionados às opções de atendimento na rede da operadora e ao atendimento médico propriamente dito.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gerencial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12135" y="2176470"/>
            <a:ext cx="8732733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Suportar o planejamento estratégico da operadora, embasando quantitativamente 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tomada de decisão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gerencial. 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Prevenir a ocorrência de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NIPs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, reclamações e processos judiciais relacionadas às opções de atendimento médico – internação eletiva.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Atender parcialmente às demandas do Programa de Acreditação de Operadoras (Item 4.7 da RN 277).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Contribuir para o aumento da satisfação geral com relação à operadora, promovendo a fidelização dos beneficiários.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1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 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descrição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249714" y="2926234"/>
            <a:ext cx="924791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Os critérios de definição foram os seguintes: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Ser beneficiário da FioSaúde;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idade maior de 18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anos ou acompanhantes de menores;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se internado em caráter eletivo em uma unidade da rede credenciada;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Alta entre os meses de fevereiro e abril de 2016;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o telefone atualizado na base de cadastro da operadora.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49714" y="2198947"/>
            <a:ext cx="4485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 (N = 302)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24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4635" y="2102029"/>
            <a:ext cx="89164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Metodologia: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quantitativa.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População-alvo: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beneficiários com cadastro completo que se internaram de forma eletiva na rede prestadora da FioSaúde e tiveram alta entre fevereiro e maio de 2016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Intervalo de confiança: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Margem de erro amostral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até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p.p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– exceto quando indicado o contrário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Proporcionalidade: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representação dos diferentes perfis de clientes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2219656"/>
              </p:ext>
            </p:extLst>
          </p:nvPr>
        </p:nvGraphicFramePr>
        <p:xfrm>
          <a:off x="2112135" y="4998656"/>
          <a:ext cx="8930542" cy="115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6867"/>
                <a:gridCol w="1198568"/>
                <a:gridCol w="1809251"/>
                <a:gridCol w="2077288"/>
                <a:gridCol w="1198568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Coleta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Período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Amostra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Beneficiários FioSaúde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Eletiva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Entrevistas telefônicas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abril – 20 de maio 2016</a:t>
                      </a: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</a:t>
                      </a:r>
                      <a:endParaRPr lang="pt-B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6476611"/>
            <a:ext cx="647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*Somente foram entrevistados beneficiários que tinham um telefone de contato cadastrado e atualizado.</a:t>
            </a:r>
            <a:endParaRPr lang="pt-BR" sz="1200" dirty="0"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83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Amostra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caracterização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87977" y="2912184"/>
            <a:ext cx="3650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maior concentração de clientes entrevistados se internou na Casa de Saúde São José e no Hospital São Lucas. Os demais clientes tiveram uma distribuição bem diversificada pela rede.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Vale ressaltar que os hospitais relacionados são os que estavam registrados na base de dados fornecida, ou seja, não foram os entrevistados que mencionaram o prestador no qual se internaram.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4189957" y="2626257"/>
            <a:ext cx="0" cy="3896160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87977" y="240143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09991" y="2401438"/>
            <a:ext cx="6755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Percentual de entrevistados por unidade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2397285"/>
              </p:ext>
            </p:extLst>
          </p:nvPr>
        </p:nvGraphicFramePr>
        <p:xfrm>
          <a:off x="5111268" y="2912184"/>
          <a:ext cx="5753209" cy="34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3154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flipH="1">
            <a:off x="287977" y="2912184"/>
            <a:ext cx="365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pesquisa alcançou clientes de diversos planos, característica importante para garantir uma representatividade de todos os públicos.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4189957" y="2626257"/>
            <a:ext cx="0" cy="3896160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87977" y="240143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09991" y="2401438"/>
            <a:ext cx="6755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Entrevistados por plano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Amostra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caracterização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1031918"/>
              </p:ext>
            </p:extLst>
          </p:nvPr>
        </p:nvGraphicFramePr>
        <p:xfrm>
          <a:off x="4441336" y="2893881"/>
          <a:ext cx="7445863" cy="359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4356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40F03DBDAD04FA2175EF5F9A0A008" ma:contentTypeVersion="1" ma:contentTypeDescription="Crie um novo documento." ma:contentTypeScope="" ma:versionID="1d52159262b79aef9689ad175f82b845">
  <xsd:schema xmlns:xsd="http://www.w3.org/2001/XMLSchema" xmlns:xs="http://www.w3.org/2001/XMLSchema" xmlns:p="http://schemas.microsoft.com/office/2006/metadata/properties" xmlns:ns3="34a7d1ea-0461-4f08-9b44-83bd537c6b0b" targetNamespace="http://schemas.microsoft.com/office/2006/metadata/properties" ma:root="true" ma:fieldsID="29fa959a6605035bb1687743dd5a6223" ns3:_="">
    <xsd:import namespace="34a7d1ea-0461-4f08-9b44-83bd537c6b0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7d1ea-0461-4f08-9b44-83bd537c6b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4EE9D-691F-4E4D-9ED2-F2D409BDD295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34a7d1ea-0461-4f08-9b44-83bd537c6b0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39EDDF0-3802-41F7-92D6-C197A7E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7d1ea-0461-4f08-9b44-83bd537c6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675B-C707-4C36-B3D2-4DE4AB6DE2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19625</TotalTime>
  <Words>1558</Words>
  <Application>Microsoft Office PowerPoint</Application>
  <PresentationFormat>Personalizar</PresentationFormat>
  <Paragraphs>220</Paragraphs>
  <Slides>28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Personalizar design</vt:lpstr>
      <vt:lpstr>1_Personalizar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Negrão</dc:creator>
  <cp:lastModifiedBy>Carlos Pellon</cp:lastModifiedBy>
  <cp:revision>1903</cp:revision>
  <dcterms:created xsi:type="dcterms:W3CDTF">2014-03-17T14:51:01Z</dcterms:created>
  <dcterms:modified xsi:type="dcterms:W3CDTF">2016-12-07T14:42:58Z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0x010100E6040F03DBDAD04FA2175EF5F9A0A008</vt:lpwstr>
  </property>
  <property fmtid="{D5CDD505-2E9C-101B-9397-08002B2CF9AE}" pid="3" name="IsMyDocuments">
    <vt:bool>true</vt:bool>
  </property>
</Properties>
</file>