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70" r:id="rId2"/>
    <p:sldId id="375" r:id="rId3"/>
    <p:sldId id="376" r:id="rId4"/>
    <p:sldId id="380" r:id="rId5"/>
    <p:sldId id="381" r:id="rId6"/>
    <p:sldId id="382" r:id="rId7"/>
    <p:sldId id="383" r:id="rId8"/>
    <p:sldId id="411" r:id="rId9"/>
    <p:sldId id="412" r:id="rId10"/>
    <p:sldId id="413" r:id="rId11"/>
    <p:sldId id="379" r:id="rId12"/>
    <p:sldId id="403" r:id="rId13"/>
    <p:sldId id="384" r:id="rId14"/>
    <p:sldId id="385" r:id="rId15"/>
    <p:sldId id="386" r:id="rId16"/>
    <p:sldId id="387" r:id="rId17"/>
    <p:sldId id="388" r:id="rId18"/>
    <p:sldId id="404" r:id="rId19"/>
    <p:sldId id="389" r:id="rId20"/>
    <p:sldId id="390" r:id="rId21"/>
    <p:sldId id="391" r:id="rId22"/>
    <p:sldId id="407" r:id="rId23"/>
    <p:sldId id="392" r:id="rId24"/>
    <p:sldId id="393" r:id="rId25"/>
    <p:sldId id="394" r:id="rId26"/>
    <p:sldId id="395" r:id="rId27"/>
    <p:sldId id="396" r:id="rId28"/>
    <p:sldId id="312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809"/>
    <a:srgbClr val="FDCF00"/>
    <a:srgbClr val="DEC995"/>
    <a:srgbClr val="66450E"/>
    <a:srgbClr val="128F9F"/>
    <a:srgbClr val="9B0126"/>
    <a:srgbClr val="ACCE07"/>
    <a:srgbClr val="FC6208"/>
    <a:srgbClr val="0B560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3" autoAdjust="0"/>
    <p:restoredTop sz="99910" autoAdjust="0"/>
  </p:normalViewPr>
  <p:slideViewPr>
    <p:cSldViewPr snapToGrid="0" showGuides="1">
      <p:cViewPr varScale="1">
        <p:scale>
          <a:sx n="86" d="100"/>
          <a:sy n="86" d="100"/>
        </p:scale>
        <p:origin x="854" y="53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F9BE6-4510-4400-B1FB-41524A4CABE8}" type="datetimeFigureOut">
              <a:rPr lang="pt-BR" smtClean="0"/>
              <a:t>08/03/2020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4F61C-56B2-48D4-9C4F-37F70219D8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229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4B247-3417-4786-9A96-B1DDF043A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E17E0D-0364-4D7E-B406-47BE0EFC6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C54BFC-F108-426C-A1B1-C85E940A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CB0C-DCAE-43F6-AEEC-538544BFBD80}" type="datetimeFigureOut">
              <a:rPr lang="pt-BR" smtClean="0"/>
              <a:t>08/03/2020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512093-0A82-4921-AB5C-2EFEF3AF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D9ACF5-94D7-452F-841F-62BFEF6C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7DDF-0130-442B-B848-461E03F25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61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1C4A3E-0720-4A52-8C4F-024E460B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CA2B4F-72D7-4E0C-B518-A6A50B1D9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BF319F-0363-4770-9CB8-FDC2280D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CB0C-DCAE-43F6-AEEC-538544BFBD80}" type="datetimeFigureOut">
              <a:rPr lang="pt-BR" smtClean="0"/>
              <a:t>08/03/2020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D93523-01C9-4D74-AEDC-09B3D446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11EDDC-08E2-4B2D-9115-12CFF3A74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7DDF-0130-442B-B848-461E03F25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2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179B22-A03B-43C7-B22E-2A01704B5C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D1AE2FE-986A-4C6E-B7C6-6D172DDF1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DEAF62-B356-4BED-9567-4F09FE9E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CB0C-DCAE-43F6-AEEC-538544BFBD80}" type="datetimeFigureOut">
              <a:rPr lang="pt-BR" smtClean="0"/>
              <a:t>08/03/2020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3E292B-91D7-4DD4-89D4-301210A76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134242-286F-4686-802B-EB3FFA67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7DDF-0130-442B-B848-461E03F25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06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C1294-1D50-45F7-8E3B-80DA3744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D56F4F-CADB-4BBC-AC1F-8230E8B84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AF2D33-0BF2-409A-AC6A-103783AF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CB0C-DCAE-43F6-AEEC-538544BFBD80}" type="datetimeFigureOut">
              <a:rPr lang="pt-BR" smtClean="0"/>
              <a:t>08/03/2020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373946-5604-4EC1-9812-F7391EA2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EBD64E-993D-4B68-B835-22C54D7A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7DDF-0130-442B-B848-461E03F25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19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74663-36FC-4AD0-A1B8-401FE983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4EF603-2B4C-4EA3-9D91-7258B5B14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42224F-0EAF-4FF3-944E-E79923D4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CB0C-DCAE-43F6-AEEC-538544BFBD80}" type="datetimeFigureOut">
              <a:rPr lang="pt-BR" smtClean="0"/>
              <a:t>08/03/2020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6CB8FF-FE03-4387-B547-1FB4C280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8AA25C-7421-4D82-910C-B20FD6F9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7DDF-0130-442B-B848-461E03F25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58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89B0E-F142-4B35-84D0-24F120E0B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0E1530-F03C-443A-911C-8FDC54709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B8A70EE-9572-4FB0-BFEB-14B829749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FC5C7D-4FD6-4B25-9B93-F699C1BF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CB0C-DCAE-43F6-AEEC-538544BFBD80}" type="datetimeFigureOut">
              <a:rPr lang="pt-BR" smtClean="0"/>
              <a:t>08/03/2020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7226F2-4880-4917-8843-A1F59F559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95F58A-B31F-4B97-86F8-FADD6225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7DDF-0130-442B-B848-461E03F25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52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E172F-5067-4A9D-8AEE-228E6CC9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84C737-0B06-4BA7-9215-2EACD75DB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326B20-AFEF-431A-887B-6842FF644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8285F0-7F27-467B-8324-C76C6136C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DA9512B-7304-46CB-B578-0FE4DC46D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A4425BC-951D-43F8-AC29-EAF438C5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CB0C-DCAE-43F6-AEEC-538544BFBD80}" type="datetimeFigureOut">
              <a:rPr lang="pt-BR" smtClean="0"/>
              <a:t>08/03/2020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4334B1A-2457-47BD-B948-16602EC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FDF76CC-48B8-441E-9C48-0780D27AE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7DDF-0130-442B-B848-461E03F25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72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DDA88-7E2B-4C0E-B7E2-88756EC4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DDAF683-AF85-474E-92A1-F2F515514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CB0C-DCAE-43F6-AEEC-538544BFBD80}" type="datetimeFigureOut">
              <a:rPr lang="pt-BR" smtClean="0"/>
              <a:t>08/03/2020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6738BB8-D159-4614-B0AD-BE4C51992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242940D-307D-4E27-9787-2DD9828E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7DDF-0130-442B-B848-461E03F25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32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8E3DF1-069A-4644-84FD-3465AACE0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CB0C-DCAE-43F6-AEEC-538544BFBD80}" type="datetimeFigureOut">
              <a:rPr lang="pt-BR" smtClean="0"/>
              <a:t>08/03/2020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0BE81A9-8E3F-4A49-9661-EA7BA436F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770E5B2-F4EE-4144-907F-11DA5B14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7DDF-0130-442B-B848-461E03F25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28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7411C-779C-440E-A779-12BDF4001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167D63-B647-4B60-9729-F1EF72132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8C01A6-31D5-4C98-9433-5D853A7C3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564744-A1F3-4E48-9011-A518BAD6A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CB0C-DCAE-43F6-AEEC-538544BFBD80}" type="datetimeFigureOut">
              <a:rPr lang="pt-BR" smtClean="0"/>
              <a:t>08/03/2020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EAF911-9EAB-4A17-8AB3-D0C301054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A45056-6C05-4DCE-87DD-EFEB81BF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7DDF-0130-442B-B848-461E03F25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79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36F3A-B5D8-4395-BD37-4A524D708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53F8109-620C-4CB3-BF49-E7DA5DE51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BA601C-99C3-4693-A491-E78705D0B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2DA045-A331-4660-8E8D-F5791E5C8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CB0C-DCAE-43F6-AEEC-538544BFBD80}" type="datetimeFigureOut">
              <a:rPr lang="pt-BR" smtClean="0"/>
              <a:t>08/03/2020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4CCE4A-FDC5-49D8-BD1C-0B2FFCDF7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213BE7-73AB-4E98-A7D0-7271D122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7DDF-0130-442B-B848-461E03F25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36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4A06D3D-78E3-4FF3-8667-CE6A5CB4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A0FD62-69D0-4F91-A9C3-59CABB9D9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F8193B-6287-4DEC-B669-4ABBD88DE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ECB0C-DCAE-43F6-AEEC-538544BFBD80}" type="datetimeFigureOut">
              <a:rPr lang="pt-BR" smtClean="0"/>
              <a:t>08/03/2020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F54974-351D-401C-A152-943C391A7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44E87F-A07A-437B-A300-B4C8155DC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27DDF-0130-442B-B848-461E03F250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55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a-02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41" y="-66843"/>
            <a:ext cx="12391802" cy="6964947"/>
          </a:xfrm>
          <a:prstGeom prst="rect">
            <a:avLst/>
          </a:prstGeom>
        </p:spPr>
      </p:pic>
      <p:pic>
        <p:nvPicPr>
          <p:cNvPr id="3" name="Picture 2" descr="Open Talks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40" y="2117249"/>
            <a:ext cx="2413002" cy="241300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40D47B6-D66A-463F-8773-D32C2D2E71AC}"/>
              </a:ext>
            </a:extLst>
          </p:cNvPr>
          <p:cNvSpPr/>
          <p:nvPr/>
        </p:nvSpPr>
        <p:spPr>
          <a:xfrm>
            <a:off x="4232586" y="2177812"/>
            <a:ext cx="7998775" cy="2352439"/>
          </a:xfrm>
          <a:prstGeom prst="rect">
            <a:avLst/>
          </a:prstGeom>
          <a:solidFill>
            <a:srgbClr val="FDC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sz="4800" b="1" dirty="0">
                <a:solidFill>
                  <a:schemeClr val="bg1"/>
                </a:solidFill>
                <a:latin typeface="Montserrat" panose="00000500000000000000"/>
              </a:rPr>
              <a:t>Resultados</a:t>
            </a:r>
            <a:endParaRPr lang="pt-BR" sz="4000" b="1" dirty="0">
              <a:solidFill>
                <a:schemeClr val="bg1"/>
              </a:solidFill>
              <a:latin typeface="Montserrat" panose="00000500000000000000"/>
            </a:endParaRP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latin typeface="Montserrat" panose="00000500000000000000"/>
              </a:rPr>
              <a:t>Pesquisa ANS – IN Nº68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latin typeface="Montserrat" panose="00000500000000000000"/>
              </a:rPr>
              <a:t>FioSaúde - 2020</a:t>
            </a:r>
            <a:endParaRPr lang="pt-BR" sz="2800" dirty="0">
              <a:solidFill>
                <a:schemeClr val="bg1"/>
              </a:solidFill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328031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0965ADC-47C0-4269-9122-565CAF7894A8}"/>
              </a:ext>
            </a:extLst>
          </p:cNvPr>
          <p:cNvSpPr/>
          <p:nvPr/>
        </p:nvSpPr>
        <p:spPr>
          <a:xfrm>
            <a:off x="810697" y="677193"/>
            <a:ext cx="6584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AD000"/>
                </a:solidFill>
                <a:latin typeface="Montserrat" panose="00000500000000000000" pitchFamily="50" charset="0"/>
              </a:rPr>
              <a:t>Base x Entrevistados</a:t>
            </a:r>
          </a:p>
          <a:p>
            <a:r>
              <a:rPr lang="pt-BR" sz="2000" cap="small" dirty="0">
                <a:solidFill>
                  <a:srgbClr val="FDCF00"/>
                </a:solidFill>
                <a:latin typeface="Montserrat"/>
                <a:ea typeface="Verdana" panose="020B0604030504040204" pitchFamily="34" charset="0"/>
                <a:cs typeface="Verdana" panose="020B0604030504040204" pitchFamily="34" charset="0"/>
              </a:rPr>
              <a:t>PERFIL – PRODUTO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B12DE9D-C65D-48D2-B272-12F6D33BA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0" y="2581063"/>
            <a:ext cx="11766300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31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24317" y="6470315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8211" y="2798058"/>
            <a:ext cx="10564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AD000"/>
                </a:solidFill>
                <a:latin typeface="Montserrat" panose="00000500000000000000" pitchFamily="50" charset="0"/>
                <a:ea typeface="Arial Black" charset="0"/>
                <a:cs typeface="Arial" panose="020B0604020202020204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81547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24317" y="6470315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8211" y="2798058"/>
            <a:ext cx="10564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AD000"/>
                </a:solidFill>
                <a:latin typeface="Montserrat" panose="00000500000000000000" pitchFamily="50" charset="0"/>
                <a:ea typeface="Arial Black" charset="0"/>
                <a:cs typeface="Arial" panose="020B0604020202020204" pitchFamily="34" charset="0"/>
              </a:rPr>
              <a:t>ATENÇÃO À SAÚDE</a:t>
            </a:r>
          </a:p>
        </p:txBody>
      </p:sp>
    </p:spTree>
    <p:extLst>
      <p:ext uri="{BB962C8B-B14F-4D97-AF65-F5344CB8AC3E}">
        <p14:creationId xmlns:p14="http://schemas.microsoft.com/office/powerpoint/2010/main" val="3845182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61429D1-41B6-47FC-95FA-9A157FA50B1E}"/>
              </a:ext>
            </a:extLst>
          </p:cNvPr>
          <p:cNvSpPr/>
          <p:nvPr/>
        </p:nvSpPr>
        <p:spPr>
          <a:xfrm>
            <a:off x="810697" y="677193"/>
            <a:ext cx="6584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AD000"/>
                </a:solidFill>
                <a:latin typeface="Montserrat" panose="00000500000000000000" pitchFamily="50" charset="0"/>
              </a:rPr>
              <a:t>P1. Consultas e Exames</a:t>
            </a:r>
          </a:p>
          <a:p>
            <a:r>
              <a:rPr lang="pt-BR" sz="2000" cap="small" dirty="0">
                <a:solidFill>
                  <a:srgbClr val="FDCF00"/>
                </a:solidFill>
                <a:latin typeface="Montserrat"/>
                <a:ea typeface="Verdana" panose="020B0604030504040204" pitchFamily="34" charset="0"/>
                <a:cs typeface="Verdana" panose="020B0604030504040204" pitchFamily="34" charset="0"/>
              </a:rPr>
              <a:t>FREQUÊNCIA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40DEF18-63EE-4751-B0E5-7E6CDB2CA529}"/>
              </a:ext>
            </a:extLst>
          </p:cNvPr>
          <p:cNvSpPr/>
          <p:nvPr/>
        </p:nvSpPr>
        <p:spPr>
          <a:xfrm>
            <a:off x="576938" y="2390286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50" charset="0"/>
              </a:rPr>
              <a:t>Observações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771B687-5CCA-4328-B4BD-7FE4565C574C}"/>
              </a:ext>
            </a:extLst>
          </p:cNvPr>
          <p:cNvSpPr/>
          <p:nvPr/>
        </p:nvSpPr>
        <p:spPr>
          <a:xfrm>
            <a:off x="5497784" y="2390285"/>
            <a:ext cx="63095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50" charset="0"/>
              </a:rPr>
              <a:t>Frequência</a:t>
            </a:r>
            <a:r>
              <a:rPr lang="pt-BR" sz="2600" b="1" dirty="0">
                <a:solidFill>
                  <a:srgbClr val="FAD000"/>
                </a:solidFill>
                <a:latin typeface="Montserrat" panose="00000500000000000000" pitchFamily="50" charset="0"/>
              </a:rPr>
              <a:t> </a:t>
            </a:r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50" charset="0"/>
              </a:rPr>
              <a:t>de consultas e exames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6F585C6-9732-4BB1-8E55-D997BEFF6DC7}"/>
              </a:ext>
            </a:extLst>
          </p:cNvPr>
          <p:cNvCxnSpPr/>
          <p:nvPr/>
        </p:nvCxnSpPr>
        <p:spPr>
          <a:xfrm>
            <a:off x="5321357" y="2341934"/>
            <a:ext cx="0" cy="4280867"/>
          </a:xfrm>
          <a:prstGeom prst="line">
            <a:avLst/>
          </a:prstGeom>
          <a:ln w="25400">
            <a:solidFill>
              <a:srgbClr val="F8C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930F9D3-D046-41F5-BD6A-96A8072EA801}"/>
              </a:ext>
            </a:extLst>
          </p:cNvPr>
          <p:cNvSpPr txBox="1"/>
          <p:nvPr/>
        </p:nvSpPr>
        <p:spPr>
          <a:xfrm>
            <a:off x="357809" y="6634139"/>
            <a:ext cx="102114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P. Nos 12 últimos meses, com que frequência você conseguiu ter cuidados de saúde (por exemplo: consultas, exames ou tratamentos) por meio de seu plano de saúde quando necessitou?</a:t>
            </a:r>
            <a:endParaRPr lang="pt-BR" sz="7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3FF11DC-985A-48DE-B44A-B574BDD4D9AB}"/>
              </a:ext>
            </a:extLst>
          </p:cNvPr>
          <p:cNvSpPr txBox="1"/>
          <p:nvPr/>
        </p:nvSpPr>
        <p:spPr>
          <a:xfrm flipH="1">
            <a:off x="576937" y="2955602"/>
            <a:ext cx="45679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Quando necessitou utilizar o plano da FioSaúde para consultas e exames nos últimos 12 meses, um bom percentual dos entrevistados (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54,8%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) “sempre” conseguiu este tipo de atendimento. Vale ressaltar que apenas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1,4%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 não conseguiu este tipo de atendimento no momento que necessitou.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0930872-7DCC-4726-B54E-ABE979181082}"/>
              </a:ext>
            </a:extLst>
          </p:cNvPr>
          <p:cNvSpPr/>
          <p:nvPr/>
        </p:nvSpPr>
        <p:spPr>
          <a:xfrm>
            <a:off x="576936" y="5066375"/>
            <a:ext cx="39069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Respondentes válidos: 365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Estimativa: 79,5%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Erro padrão: 5,0%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Erro amostral: 5,04%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Intervalo de confiança: 75,31% - 83,6% 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Nível de confiança: 95%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EC121CC-D259-4E6E-BF8A-749DFFC31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03010"/>
            <a:ext cx="5016637" cy="301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73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61429D1-41B6-47FC-95FA-9A157FA50B1E}"/>
              </a:ext>
            </a:extLst>
          </p:cNvPr>
          <p:cNvSpPr/>
          <p:nvPr/>
        </p:nvSpPr>
        <p:spPr>
          <a:xfrm>
            <a:off x="810696" y="677193"/>
            <a:ext cx="7001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AD000"/>
                </a:solidFill>
                <a:latin typeface="Montserrat" panose="00000500000000000000" pitchFamily="50" charset="0"/>
              </a:rPr>
              <a:t>P2. Urgência e Emergência</a:t>
            </a:r>
          </a:p>
          <a:p>
            <a:r>
              <a:rPr lang="pt-BR" sz="2000" cap="small" dirty="0">
                <a:solidFill>
                  <a:srgbClr val="FDCF00"/>
                </a:solidFill>
                <a:latin typeface="Montserrat"/>
                <a:ea typeface="Verdana" panose="020B0604030504040204" pitchFamily="34" charset="0"/>
                <a:cs typeface="Verdana" panose="020B0604030504040204" pitchFamily="34" charset="0"/>
              </a:rPr>
              <a:t>FREQUÊNCIA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40DEF18-63EE-4751-B0E5-7E6CDB2CA529}"/>
              </a:ext>
            </a:extLst>
          </p:cNvPr>
          <p:cNvSpPr/>
          <p:nvPr/>
        </p:nvSpPr>
        <p:spPr>
          <a:xfrm>
            <a:off x="576938" y="2390286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50" charset="0"/>
              </a:rPr>
              <a:t>Observações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771B687-5CCA-4328-B4BD-7FE4565C574C}"/>
              </a:ext>
            </a:extLst>
          </p:cNvPr>
          <p:cNvSpPr/>
          <p:nvPr/>
        </p:nvSpPr>
        <p:spPr>
          <a:xfrm>
            <a:off x="5497784" y="2390285"/>
            <a:ext cx="69309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50" charset="0"/>
              </a:rPr>
              <a:t>Frequência de urgência e emergência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6F585C6-9732-4BB1-8E55-D997BEFF6DC7}"/>
              </a:ext>
            </a:extLst>
          </p:cNvPr>
          <p:cNvCxnSpPr/>
          <p:nvPr/>
        </p:nvCxnSpPr>
        <p:spPr>
          <a:xfrm>
            <a:off x="5321357" y="2341934"/>
            <a:ext cx="0" cy="4280867"/>
          </a:xfrm>
          <a:prstGeom prst="line">
            <a:avLst/>
          </a:prstGeom>
          <a:ln w="25400">
            <a:solidFill>
              <a:srgbClr val="F8C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930F9D3-D046-41F5-BD6A-96A8072EA801}"/>
              </a:ext>
            </a:extLst>
          </p:cNvPr>
          <p:cNvSpPr txBox="1"/>
          <p:nvPr/>
        </p:nvSpPr>
        <p:spPr>
          <a:xfrm>
            <a:off x="357809" y="6660643"/>
            <a:ext cx="110738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defRPr>
            </a:lvl1pPr>
          </a:lstStyle>
          <a:p>
            <a:r>
              <a:rPr lang="pt-BR" sz="800" dirty="0"/>
              <a:t>P. Nos últimos 12 meses, quando você necessitou de atenção imediata (por exemplo: caso de urgência ou emergência), com que frequência você foi atendido pelo seu plano de saúde assim que precisou?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3FF11DC-985A-48DE-B44A-B574BDD4D9AB}"/>
              </a:ext>
            </a:extLst>
          </p:cNvPr>
          <p:cNvSpPr txBox="1"/>
          <p:nvPr/>
        </p:nvSpPr>
        <p:spPr>
          <a:xfrm flipH="1">
            <a:off x="576937" y="2955602"/>
            <a:ext cx="45679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Para os atendimentos de urgência e emergência nos últimos 12 meses, o resultado foi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67,1%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dos que precisaram desse tipo de atendimento,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sempre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 o conseguiram. Por outro lado, vale ressaltar que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8,9%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não conseguiram este tipo de atendimento pelo plano neste período.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0930872-7DCC-4726-B54E-ABE979181082}"/>
              </a:ext>
            </a:extLst>
          </p:cNvPr>
          <p:cNvSpPr/>
          <p:nvPr/>
        </p:nvSpPr>
        <p:spPr>
          <a:xfrm>
            <a:off x="576937" y="4975897"/>
            <a:ext cx="39684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Respondentes válidos: 292 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Estimativa: 79,5%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Erro padrão: 5,0%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Erro amostral: 5,66%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Intervalo de confiança: 74,82% - 84,09%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Nível de confiança: 95%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75D918D-24DB-41C5-95E6-FB2DA28E8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747" y="3280234"/>
            <a:ext cx="4964206" cy="29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51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61429D1-41B6-47FC-95FA-9A157FA50B1E}"/>
              </a:ext>
            </a:extLst>
          </p:cNvPr>
          <p:cNvSpPr/>
          <p:nvPr/>
        </p:nvSpPr>
        <p:spPr>
          <a:xfrm>
            <a:off x="810697" y="677193"/>
            <a:ext cx="6584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AD000"/>
                </a:solidFill>
                <a:latin typeface="Montserrat" panose="00000500000000000000" pitchFamily="50" charset="0"/>
              </a:rPr>
              <a:t>P3. Exames Preventivos</a:t>
            </a:r>
          </a:p>
          <a:p>
            <a:r>
              <a:rPr lang="pt-BR" sz="2000" cap="small" dirty="0">
                <a:solidFill>
                  <a:srgbClr val="FDCF00"/>
                </a:solidFill>
                <a:latin typeface="Montserrat"/>
                <a:ea typeface="Verdana" panose="020B0604030504040204" pitchFamily="34" charset="0"/>
                <a:cs typeface="Verdana" panose="020B0604030504040204" pitchFamily="34" charset="0"/>
              </a:rPr>
              <a:t>COMUNICAÇÃO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40DEF18-63EE-4751-B0E5-7E6CDB2CA529}"/>
              </a:ext>
            </a:extLst>
          </p:cNvPr>
          <p:cNvSpPr/>
          <p:nvPr/>
        </p:nvSpPr>
        <p:spPr>
          <a:xfrm>
            <a:off x="576938" y="2390286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50" charset="0"/>
              </a:rPr>
              <a:t>Observações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771B687-5CCA-4328-B4BD-7FE4565C574C}"/>
              </a:ext>
            </a:extLst>
          </p:cNvPr>
          <p:cNvSpPr/>
          <p:nvPr/>
        </p:nvSpPr>
        <p:spPr>
          <a:xfrm>
            <a:off x="5497784" y="2390285"/>
            <a:ext cx="65840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50" charset="0"/>
              </a:rPr>
              <a:t>Recebimento de comunicação para exames preventivos 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6F585C6-9732-4BB1-8E55-D997BEFF6DC7}"/>
              </a:ext>
            </a:extLst>
          </p:cNvPr>
          <p:cNvCxnSpPr>
            <a:cxnSpLocks/>
          </p:cNvCxnSpPr>
          <p:nvPr/>
        </p:nvCxnSpPr>
        <p:spPr>
          <a:xfrm>
            <a:off x="5321357" y="2341934"/>
            <a:ext cx="0" cy="4142921"/>
          </a:xfrm>
          <a:prstGeom prst="line">
            <a:avLst/>
          </a:prstGeom>
          <a:ln w="25400">
            <a:solidFill>
              <a:srgbClr val="F8C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930F9D3-D046-41F5-BD6A-96A8072EA801}"/>
              </a:ext>
            </a:extLst>
          </p:cNvPr>
          <p:cNvSpPr txBox="1"/>
          <p:nvPr/>
        </p:nvSpPr>
        <p:spPr>
          <a:xfrm>
            <a:off x="357817" y="6542560"/>
            <a:ext cx="11834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defRPr>
            </a:lvl1pPr>
          </a:lstStyle>
          <a:p>
            <a:r>
              <a:rPr lang="pt-BR" sz="800" dirty="0"/>
              <a:t>P. Nos últimos 12 meses, você recebeu algum tipo de comunicação de seu plano de saúde (por exemplo: carta, e-mail, telefonema etc.) convidando e/ou esclarecendo sobre a necessidade de realização de consultas ou exames preventivos, tais como: mamografia, preventivo de câncer, consulta preventiva com urologista, consulta preventiva com dentista, </a:t>
            </a:r>
            <a:r>
              <a:rPr lang="pt-BR" sz="800" dirty="0" err="1"/>
              <a:t>etc</a:t>
            </a:r>
            <a:r>
              <a:rPr lang="pt-BR" sz="800" dirty="0"/>
              <a:t>?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0930872-7DCC-4726-B54E-ABE979181082}"/>
              </a:ext>
            </a:extLst>
          </p:cNvPr>
          <p:cNvSpPr/>
          <p:nvPr/>
        </p:nvSpPr>
        <p:spPr>
          <a:xfrm>
            <a:off x="576936" y="5075410"/>
            <a:ext cx="39062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Respondentes válidos: 375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Estimativa: 78,1%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Erro padrão: 5,0%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Erro amostral: 4,97%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Intervalo de confiança: 73,4% - 82,86% 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Nível de confiança: 95%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22CFC00-8DF2-4017-985A-2FB6ED05288C}"/>
              </a:ext>
            </a:extLst>
          </p:cNvPr>
          <p:cNvSpPr txBox="1"/>
          <p:nvPr/>
        </p:nvSpPr>
        <p:spPr>
          <a:xfrm flipH="1">
            <a:off x="576937" y="2955602"/>
            <a:ext cx="45679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A respeito da comunicação convidando ou esclarecendo sobre a necessidade de realização de exames preventivos,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21,9%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  informaram ter recebido. O índice apresentou leve melhora em relação ao ano anterior, mas ainda demanda atenção por parte da operadora.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05165C3-C15E-4881-82EB-7828DEC9A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848" y="3540979"/>
            <a:ext cx="4566300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96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626A47C-0E96-4448-9295-E427CD34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182" y="3117919"/>
            <a:ext cx="5244809" cy="31510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61429D1-41B6-47FC-95FA-9A157FA50B1E}"/>
              </a:ext>
            </a:extLst>
          </p:cNvPr>
          <p:cNvSpPr/>
          <p:nvPr/>
        </p:nvSpPr>
        <p:spPr>
          <a:xfrm>
            <a:off x="810697" y="677193"/>
            <a:ext cx="6584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AD000"/>
                </a:solidFill>
                <a:latin typeface="Montserrat" panose="00000500000000000000" pitchFamily="50" charset="0"/>
              </a:rPr>
              <a:t>P4. Atenção em Saúde</a:t>
            </a:r>
          </a:p>
          <a:p>
            <a:r>
              <a:rPr lang="pt-BR" sz="2000" cap="small" dirty="0">
                <a:solidFill>
                  <a:srgbClr val="FDCF00"/>
                </a:solidFill>
                <a:latin typeface="Montserrat"/>
                <a:ea typeface="Verdana" panose="020B0604030504040204" pitchFamily="34" charset="0"/>
                <a:cs typeface="Verdana" panose="020B0604030504040204" pitchFamily="34" charset="0"/>
              </a:rPr>
              <a:t>AVALIAÇÃO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40DEF18-63EE-4751-B0E5-7E6CDB2CA529}"/>
              </a:ext>
            </a:extLst>
          </p:cNvPr>
          <p:cNvSpPr/>
          <p:nvPr/>
        </p:nvSpPr>
        <p:spPr>
          <a:xfrm>
            <a:off x="576938" y="2390286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50" charset="0"/>
              </a:rPr>
              <a:t>Observações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771B687-5CCA-4328-B4BD-7FE4565C574C}"/>
              </a:ext>
            </a:extLst>
          </p:cNvPr>
          <p:cNvSpPr/>
          <p:nvPr/>
        </p:nvSpPr>
        <p:spPr>
          <a:xfrm>
            <a:off x="5497784" y="2390285"/>
            <a:ext cx="63716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50" charset="0"/>
              </a:rPr>
              <a:t>Avaliação sobre atenção em saúde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6F585C6-9732-4BB1-8E55-D997BEFF6DC7}"/>
              </a:ext>
            </a:extLst>
          </p:cNvPr>
          <p:cNvCxnSpPr>
            <a:cxnSpLocks/>
          </p:cNvCxnSpPr>
          <p:nvPr/>
        </p:nvCxnSpPr>
        <p:spPr>
          <a:xfrm>
            <a:off x="5321357" y="2341934"/>
            <a:ext cx="0" cy="4258803"/>
          </a:xfrm>
          <a:prstGeom prst="line">
            <a:avLst/>
          </a:prstGeom>
          <a:ln w="25400">
            <a:solidFill>
              <a:srgbClr val="F8C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930F9D3-D046-41F5-BD6A-96A8072EA801}"/>
              </a:ext>
            </a:extLst>
          </p:cNvPr>
          <p:cNvSpPr txBox="1"/>
          <p:nvPr/>
        </p:nvSpPr>
        <p:spPr>
          <a:xfrm>
            <a:off x="357817" y="6664063"/>
            <a:ext cx="11834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defRPr>
            </a:lvl1pPr>
          </a:lstStyle>
          <a:p>
            <a:r>
              <a:rPr lang="pt-BR" sz="800" dirty="0">
                <a:latin typeface="Montserrat" panose="00000500000000000000" pitchFamily="50" charset="0"/>
              </a:rPr>
              <a:t>P. Nos últimos 12 meses, como você avalia toda a atenção em saúde recebida (por exemplo: atendimento em Hospitais, laboratórios, clínicas, médicos, dentistas, fisioterapeutas, nutricionistas, psicólogos e outros)?</a:t>
            </a:r>
            <a:endParaRPr lang="pt-BR" sz="700" dirty="0">
              <a:latin typeface="Montserrat" panose="00000500000000000000" pitchFamily="50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3FF11DC-985A-48DE-B44A-B574BDD4D9AB}"/>
              </a:ext>
            </a:extLst>
          </p:cNvPr>
          <p:cNvSpPr txBox="1"/>
          <p:nvPr/>
        </p:nvSpPr>
        <p:spPr>
          <a:xfrm flipH="1">
            <a:off x="576937" y="2955602"/>
            <a:ext cx="4567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A avaliação de toda atenção em saúde recebida pelos profissionais e prestadores nos últimos 12 meses teve avaliação positiva por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88,3%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 dos entrevistados. Ratificando esta boa percepção, apenas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2,5%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avaliou negativamente este tópico.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0930872-7DCC-4726-B54E-ABE979181082}"/>
              </a:ext>
            </a:extLst>
          </p:cNvPr>
          <p:cNvSpPr/>
          <p:nvPr/>
        </p:nvSpPr>
        <p:spPr>
          <a:xfrm>
            <a:off x="576937" y="4975897"/>
            <a:ext cx="39773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Respondentes válidos: 367  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Estimativa: 88,3%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Erro padrão: 5,0%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Erro amostral: 5,03%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Intervalo de confiança: 84,99% - 91,57%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Nível de confiança: 95%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9438E2F-3395-43CF-9FEF-1B34646EF791}"/>
              </a:ext>
            </a:extLst>
          </p:cNvPr>
          <p:cNvSpPr/>
          <p:nvPr/>
        </p:nvSpPr>
        <p:spPr>
          <a:xfrm>
            <a:off x="6010182" y="3054593"/>
            <a:ext cx="2050741" cy="3374279"/>
          </a:xfrm>
          <a:prstGeom prst="roundRect">
            <a:avLst/>
          </a:prstGeom>
          <a:noFill/>
          <a:ln w="22225">
            <a:solidFill>
              <a:srgbClr val="F8C8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2626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C164FD6-A859-4B92-AFA4-502EBEB52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425" y="3556166"/>
            <a:ext cx="4715646" cy="28394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61429D1-41B6-47FC-95FA-9A157FA50B1E}"/>
              </a:ext>
            </a:extLst>
          </p:cNvPr>
          <p:cNvSpPr/>
          <p:nvPr/>
        </p:nvSpPr>
        <p:spPr>
          <a:xfrm>
            <a:off x="810697" y="677193"/>
            <a:ext cx="6584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AD000"/>
                </a:solidFill>
                <a:latin typeface="Montserrat" panose="00000500000000000000" pitchFamily="50" charset="0"/>
              </a:rPr>
              <a:t>P5. Lista de Prestadores</a:t>
            </a:r>
          </a:p>
          <a:p>
            <a:r>
              <a:rPr lang="pt-BR" sz="2000" cap="small" dirty="0">
                <a:solidFill>
                  <a:srgbClr val="FDCF00"/>
                </a:solidFill>
                <a:latin typeface="Montserrat"/>
                <a:ea typeface="Verdana" panose="020B0604030504040204" pitchFamily="34" charset="0"/>
                <a:cs typeface="Verdana" panose="020B0604030504040204" pitchFamily="34" charset="0"/>
              </a:rPr>
              <a:t>AVALIAÇÃO DO ACESSO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40DEF18-63EE-4751-B0E5-7E6CDB2CA529}"/>
              </a:ext>
            </a:extLst>
          </p:cNvPr>
          <p:cNvSpPr/>
          <p:nvPr/>
        </p:nvSpPr>
        <p:spPr>
          <a:xfrm>
            <a:off x="576938" y="2390286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50" charset="0"/>
              </a:rPr>
              <a:t>Observações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771B687-5CCA-4328-B4BD-7FE4565C574C}"/>
              </a:ext>
            </a:extLst>
          </p:cNvPr>
          <p:cNvSpPr/>
          <p:nvPr/>
        </p:nvSpPr>
        <p:spPr>
          <a:xfrm>
            <a:off x="5497784" y="2390285"/>
            <a:ext cx="64689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50" charset="0"/>
              </a:rPr>
              <a:t>Avaliação sobre acesso à lista de prestadores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6F585C6-9732-4BB1-8E55-D997BEFF6DC7}"/>
              </a:ext>
            </a:extLst>
          </p:cNvPr>
          <p:cNvCxnSpPr>
            <a:cxnSpLocks/>
          </p:cNvCxnSpPr>
          <p:nvPr/>
        </p:nvCxnSpPr>
        <p:spPr>
          <a:xfrm>
            <a:off x="5321357" y="2341934"/>
            <a:ext cx="0" cy="4115956"/>
          </a:xfrm>
          <a:prstGeom prst="line">
            <a:avLst/>
          </a:prstGeom>
          <a:ln w="25400">
            <a:solidFill>
              <a:srgbClr val="F8C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930F9D3-D046-41F5-BD6A-96A8072EA801}"/>
              </a:ext>
            </a:extLst>
          </p:cNvPr>
          <p:cNvSpPr txBox="1"/>
          <p:nvPr/>
        </p:nvSpPr>
        <p:spPr>
          <a:xfrm>
            <a:off x="357817" y="6530763"/>
            <a:ext cx="11834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defRPr>
            </a:lvl1pPr>
          </a:lstStyle>
          <a:p>
            <a:r>
              <a:rPr lang="pt-BR" sz="800" dirty="0">
                <a:latin typeface="Montserrat" panose="00000500000000000000" pitchFamily="50" charset="0"/>
              </a:rPr>
              <a:t>P. Como você avalia a facilidade de acesso à lista de prestadores de serviços credenciados pelo seu plano de saúde (por exemplo: médicos, dentistas, psicólogos, fisioterapeutas, hospitais, laboratórios e outros) por meio físico ou digital (por exemplo: livro, aplicativo de celular, site na internet)?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3FF11DC-985A-48DE-B44A-B574BDD4D9AB}"/>
              </a:ext>
            </a:extLst>
          </p:cNvPr>
          <p:cNvSpPr txBox="1"/>
          <p:nvPr/>
        </p:nvSpPr>
        <p:spPr>
          <a:xfrm flipH="1">
            <a:off x="576937" y="2955602"/>
            <a:ext cx="4567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O acesso à lista de prestadores tem a satisfação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72,9%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 dos entrevistados. É importante ressaltar que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8,7%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 demonstraram insatisfação com este acesso, percentual superior à média dos demais tópicos.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0930872-7DCC-4726-B54E-ABE979181082}"/>
              </a:ext>
            </a:extLst>
          </p:cNvPr>
          <p:cNvSpPr/>
          <p:nvPr/>
        </p:nvSpPr>
        <p:spPr>
          <a:xfrm>
            <a:off x="576936" y="4975897"/>
            <a:ext cx="40749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Respondentes válidos: 365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Estimativa: 72,9%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Erro padrão: 5,0%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Erro amostral: 5,04%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Intervalo de confiança: 68,32% - 77,44% 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Nível de confiança: 95%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8DEAD6DE-E27F-47C5-AF1F-066717D4531A}"/>
              </a:ext>
            </a:extLst>
          </p:cNvPr>
          <p:cNvSpPr/>
          <p:nvPr/>
        </p:nvSpPr>
        <p:spPr>
          <a:xfrm>
            <a:off x="6406298" y="3424518"/>
            <a:ext cx="1761151" cy="2929795"/>
          </a:xfrm>
          <a:prstGeom prst="roundRect">
            <a:avLst/>
          </a:prstGeom>
          <a:noFill/>
          <a:ln w="22225">
            <a:solidFill>
              <a:srgbClr val="F8C8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9960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24317" y="6470315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8211" y="2798058"/>
            <a:ext cx="10564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AD000"/>
                </a:solidFill>
                <a:latin typeface="Montserrat" panose="00000500000000000000" pitchFamily="50" charset="0"/>
                <a:ea typeface="Arial Black" charset="0"/>
                <a:cs typeface="Arial" panose="020B0604020202020204" pitchFamily="34" charset="0"/>
              </a:rPr>
              <a:t>CANAIS DE ATENDIMENTO OPERADORA</a:t>
            </a:r>
          </a:p>
        </p:txBody>
      </p:sp>
    </p:spTree>
    <p:extLst>
      <p:ext uri="{BB962C8B-B14F-4D97-AF65-F5344CB8AC3E}">
        <p14:creationId xmlns:p14="http://schemas.microsoft.com/office/powerpoint/2010/main" val="229606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71389E7-364A-40F6-BC95-8A326788F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747" y="3491411"/>
            <a:ext cx="4678525" cy="28108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61429D1-41B6-47FC-95FA-9A157FA50B1E}"/>
              </a:ext>
            </a:extLst>
          </p:cNvPr>
          <p:cNvSpPr/>
          <p:nvPr/>
        </p:nvSpPr>
        <p:spPr>
          <a:xfrm>
            <a:off x="810696" y="677193"/>
            <a:ext cx="74321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AD000"/>
                </a:solidFill>
                <a:latin typeface="Montserrat" panose="00000500000000000000" pitchFamily="50" charset="0"/>
              </a:rPr>
              <a:t>P6. Atendimento Operadora</a:t>
            </a:r>
          </a:p>
          <a:p>
            <a:r>
              <a:rPr lang="pt-BR" sz="2000" cap="small" dirty="0">
                <a:solidFill>
                  <a:srgbClr val="FDCF00"/>
                </a:solidFill>
                <a:latin typeface="Montserrat"/>
                <a:ea typeface="Verdana" panose="020B0604030504040204" pitchFamily="34" charset="0"/>
                <a:cs typeface="Verdana" panose="020B0604030504040204" pitchFamily="34" charset="0"/>
              </a:rPr>
              <a:t>AVALIAÇÃO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40DEF18-63EE-4751-B0E5-7E6CDB2CA529}"/>
              </a:ext>
            </a:extLst>
          </p:cNvPr>
          <p:cNvSpPr/>
          <p:nvPr/>
        </p:nvSpPr>
        <p:spPr>
          <a:xfrm>
            <a:off x="576938" y="2390286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50" charset="0"/>
              </a:rPr>
              <a:t>Observações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771B687-5CCA-4328-B4BD-7FE4565C574C}"/>
              </a:ext>
            </a:extLst>
          </p:cNvPr>
          <p:cNvSpPr/>
          <p:nvPr/>
        </p:nvSpPr>
        <p:spPr>
          <a:xfrm>
            <a:off x="5497784" y="2390285"/>
            <a:ext cx="64689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50" charset="0"/>
              </a:rPr>
              <a:t>Avaliação do atendimento da operadora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6F585C6-9732-4BB1-8E55-D997BEFF6DC7}"/>
              </a:ext>
            </a:extLst>
          </p:cNvPr>
          <p:cNvCxnSpPr>
            <a:cxnSpLocks/>
          </p:cNvCxnSpPr>
          <p:nvPr/>
        </p:nvCxnSpPr>
        <p:spPr>
          <a:xfrm>
            <a:off x="5321357" y="2341934"/>
            <a:ext cx="0" cy="4115956"/>
          </a:xfrm>
          <a:prstGeom prst="line">
            <a:avLst/>
          </a:prstGeom>
          <a:ln w="25400">
            <a:solidFill>
              <a:srgbClr val="F8C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930F9D3-D046-41F5-BD6A-96A8072EA801}"/>
              </a:ext>
            </a:extLst>
          </p:cNvPr>
          <p:cNvSpPr txBox="1"/>
          <p:nvPr/>
        </p:nvSpPr>
        <p:spPr>
          <a:xfrm>
            <a:off x="70358" y="6519446"/>
            <a:ext cx="11816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defRPr>
            </a:lvl1pPr>
          </a:lstStyle>
          <a:p>
            <a:r>
              <a:rPr lang="pt-BR" sz="800" dirty="0">
                <a:latin typeface="Montserrat" panose="00000500000000000000" pitchFamily="50" charset="0"/>
              </a:rPr>
              <a:t>P. Nos últimos 12 meses, quando você acessou seu plano de saúde (exemplos de acesso: SAC, presencial, teleatendimento ou por meio eletrônico) como você avalia seu atendimento, considerando o acesso as informações de que precisava?</a:t>
            </a:r>
            <a:endParaRPr lang="pt-BR" sz="700" dirty="0">
              <a:latin typeface="Montserrat" panose="00000500000000000000" pitchFamily="50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0930872-7DCC-4726-B54E-ABE979181082}"/>
              </a:ext>
            </a:extLst>
          </p:cNvPr>
          <p:cNvSpPr/>
          <p:nvPr/>
        </p:nvSpPr>
        <p:spPr>
          <a:xfrm>
            <a:off x="576936" y="4975897"/>
            <a:ext cx="38270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Respondentes válidos: 346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Estimativa: 89,6%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Erro padrão: 5,0%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Erro amostral: 5,18%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Intervalo de confiança: 86,38% - 92,81%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Nível de confiança: 95%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0942C3B-CDF1-4736-89AD-684C810D48D7}"/>
              </a:ext>
            </a:extLst>
          </p:cNvPr>
          <p:cNvSpPr/>
          <p:nvPr/>
        </p:nvSpPr>
        <p:spPr>
          <a:xfrm>
            <a:off x="6249876" y="3520939"/>
            <a:ext cx="1921935" cy="2751808"/>
          </a:xfrm>
          <a:prstGeom prst="roundRect">
            <a:avLst/>
          </a:prstGeom>
          <a:noFill/>
          <a:ln w="22225">
            <a:solidFill>
              <a:srgbClr val="F8C8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F15AA28-8B05-4C9F-8608-23751D78292F}"/>
              </a:ext>
            </a:extLst>
          </p:cNvPr>
          <p:cNvSpPr txBox="1"/>
          <p:nvPr/>
        </p:nvSpPr>
        <p:spPr>
          <a:xfrm flipH="1">
            <a:off x="576937" y="2955602"/>
            <a:ext cx="4567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A avaliação do serviço dos canais de atendimento da operadora foi muito boa nos últimos 12 meses. Pelo índice </a:t>
            </a:r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top </a:t>
            </a:r>
            <a:r>
              <a:rPr lang="pt-BR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two</a:t>
            </a:r>
            <a:r>
              <a:rPr lang="pt-B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 boxes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, esta satisfação é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89,6%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.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Nenhum beneficiário considerou o atendimento “muito ruim”.</a:t>
            </a:r>
          </a:p>
        </p:txBody>
      </p:sp>
    </p:spTree>
    <p:extLst>
      <p:ext uri="{BB962C8B-B14F-4D97-AF65-F5344CB8AC3E}">
        <p14:creationId xmlns:p14="http://schemas.microsoft.com/office/powerpoint/2010/main" val="17515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gnification-lens.png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49648">
            <a:off x="8150443" y="2682901"/>
            <a:ext cx="3599165" cy="3599165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D7ABB8E2-6491-4E7D-9E18-04F61A48D69F}"/>
              </a:ext>
            </a:extLst>
          </p:cNvPr>
          <p:cNvSpPr txBox="1"/>
          <p:nvPr/>
        </p:nvSpPr>
        <p:spPr>
          <a:xfrm>
            <a:off x="1695211" y="1893478"/>
            <a:ext cx="95743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 Regular"/>
                <a:cs typeface="Montserrat Regular"/>
              </a:rPr>
              <a:t>Objetivos</a:t>
            </a:r>
          </a:p>
          <a:p>
            <a:endParaRPr lang="pt-BR" dirty="0">
              <a:latin typeface="Montserrat Regular"/>
              <a:cs typeface="Montserrat Regular"/>
            </a:endParaRPr>
          </a:p>
          <a:p>
            <a:r>
              <a:rPr lang="pt-BR" dirty="0">
                <a:latin typeface="Montserrat Regular"/>
                <a:cs typeface="Montserrat Regular"/>
              </a:rPr>
              <a:t>População</a:t>
            </a:r>
          </a:p>
          <a:p>
            <a:endParaRPr lang="pt-BR" dirty="0">
              <a:latin typeface="Montserrat Regular"/>
              <a:cs typeface="Montserrat Regular"/>
            </a:endParaRPr>
          </a:p>
          <a:p>
            <a:r>
              <a:rPr lang="pt-BR" dirty="0">
                <a:latin typeface="Montserrat Regular"/>
                <a:cs typeface="Montserrat Regular"/>
              </a:rPr>
              <a:t>Contatos</a:t>
            </a:r>
          </a:p>
          <a:p>
            <a:endParaRPr lang="pt-BR" dirty="0">
              <a:latin typeface="Montserrat Regular"/>
              <a:cs typeface="Montserrat Regular"/>
            </a:endParaRPr>
          </a:p>
          <a:p>
            <a:r>
              <a:rPr lang="pt-BR" dirty="0">
                <a:latin typeface="Montserrat Regular"/>
                <a:cs typeface="Montserrat Regular"/>
              </a:rPr>
              <a:t>Método</a:t>
            </a:r>
          </a:p>
          <a:p>
            <a:endParaRPr lang="pt-BR" dirty="0">
              <a:latin typeface="Montserrat Regular"/>
              <a:cs typeface="Montserrat Regular"/>
            </a:endParaRPr>
          </a:p>
          <a:p>
            <a:r>
              <a:rPr lang="pt-BR" dirty="0">
                <a:latin typeface="Montserrat Regular"/>
                <a:cs typeface="Montserrat Regular"/>
              </a:rPr>
              <a:t>Responsáveis</a:t>
            </a:r>
          </a:p>
          <a:p>
            <a:endParaRPr lang="pt-BR" dirty="0">
              <a:latin typeface="Montserrat Regular"/>
              <a:cs typeface="Montserrat Regular"/>
            </a:endParaRPr>
          </a:p>
          <a:p>
            <a:r>
              <a:rPr lang="pt-BR" dirty="0">
                <a:latin typeface="Montserrat Regular"/>
                <a:cs typeface="Montserrat Regular"/>
              </a:rPr>
              <a:t>Perfil entrevistados</a:t>
            </a:r>
          </a:p>
          <a:p>
            <a:endParaRPr lang="pt-BR" dirty="0">
              <a:latin typeface="Montserrat Regular"/>
              <a:cs typeface="Montserrat Regular"/>
            </a:endParaRPr>
          </a:p>
          <a:p>
            <a:r>
              <a:rPr lang="pt-BR" dirty="0">
                <a:latin typeface="Montserrat Regular"/>
                <a:cs typeface="Montserrat Regular"/>
              </a:rPr>
              <a:t>Resultados</a:t>
            </a:r>
          </a:p>
          <a:p>
            <a:endParaRPr lang="pt-BR" dirty="0">
              <a:latin typeface="Montserrat Regular"/>
              <a:cs typeface="Montserrat Regular"/>
            </a:endParaRPr>
          </a:p>
          <a:p>
            <a:r>
              <a:rPr lang="pt-BR" dirty="0">
                <a:latin typeface="Montserrat Regular"/>
                <a:cs typeface="Montserrat Regular"/>
              </a:rPr>
              <a:t>Conclusões</a:t>
            </a:r>
          </a:p>
        </p:txBody>
      </p:sp>
      <p:pic>
        <p:nvPicPr>
          <p:cNvPr id="8" name="Picture 7" descr="11Asset 1-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40" y="1978010"/>
            <a:ext cx="250371" cy="2478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2192000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26A68E-69D6-41CB-A280-145B19F094A4}"/>
              </a:ext>
            </a:extLst>
          </p:cNvPr>
          <p:cNvSpPr txBox="1">
            <a:spLocks/>
          </p:cNvSpPr>
          <p:nvPr/>
        </p:nvSpPr>
        <p:spPr>
          <a:xfrm>
            <a:off x="454527" y="307474"/>
            <a:ext cx="11737473" cy="114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3600" b="1" dirty="0">
                <a:solidFill>
                  <a:srgbClr val="FAD000"/>
                </a:solidFill>
                <a:latin typeface="Montserrat" panose="00000500000000000000" pitchFamily="50" charset="0"/>
                <a:ea typeface="Arial Black" charset="0"/>
                <a:cs typeface="Arial Black" charset="0"/>
              </a:rPr>
              <a:t>Agenda</a:t>
            </a:r>
            <a:endParaRPr lang="en-US" sz="3600" b="1" dirty="0">
              <a:solidFill>
                <a:srgbClr val="FAD000"/>
              </a:solidFill>
              <a:latin typeface="Montserrat" panose="00000500000000000000" pitchFamily="50" charset="0"/>
              <a:ea typeface="Arial Black" charset="0"/>
              <a:cs typeface="Arial Black" charset="0"/>
            </a:endParaRPr>
          </a:p>
        </p:txBody>
      </p:sp>
      <p:pic>
        <p:nvPicPr>
          <p:cNvPr id="13" name="Picture 12" descr="11Asset 1-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35" y="3047483"/>
            <a:ext cx="250371" cy="247816"/>
          </a:xfrm>
          <a:prstGeom prst="rect">
            <a:avLst/>
          </a:prstGeom>
        </p:spPr>
      </p:pic>
      <p:pic>
        <p:nvPicPr>
          <p:cNvPr id="14" name="Picture 13" descr="11Asset 1-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72" y="3616229"/>
            <a:ext cx="250371" cy="247816"/>
          </a:xfrm>
          <a:prstGeom prst="rect">
            <a:avLst/>
          </a:prstGeom>
        </p:spPr>
      </p:pic>
      <p:pic>
        <p:nvPicPr>
          <p:cNvPr id="11" name="Picture 7" descr="11Asset 1-21.png">
            <a:extLst>
              <a:ext uri="{FF2B5EF4-FFF2-40B4-BE49-F238E27FC236}">
                <a16:creationId xmlns:a16="http://schemas.microsoft.com/office/drawing/2014/main" id="{55457B44-13A3-4774-8AB1-792304774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40" y="2512746"/>
            <a:ext cx="250371" cy="247816"/>
          </a:xfrm>
          <a:prstGeom prst="rect">
            <a:avLst/>
          </a:prstGeom>
        </p:spPr>
      </p:pic>
      <p:pic>
        <p:nvPicPr>
          <p:cNvPr id="15" name="Picture 13" descr="11Asset 1-21.png">
            <a:extLst>
              <a:ext uri="{FF2B5EF4-FFF2-40B4-BE49-F238E27FC236}">
                <a16:creationId xmlns:a16="http://schemas.microsoft.com/office/drawing/2014/main" id="{1AFBBF4B-B5B0-4084-9F47-73024BB4B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40" y="4150966"/>
            <a:ext cx="250371" cy="247816"/>
          </a:xfrm>
          <a:prstGeom prst="rect">
            <a:avLst/>
          </a:prstGeom>
        </p:spPr>
      </p:pic>
      <p:pic>
        <p:nvPicPr>
          <p:cNvPr id="16" name="Picture 13" descr="11Asset 1-21.png">
            <a:extLst>
              <a:ext uri="{FF2B5EF4-FFF2-40B4-BE49-F238E27FC236}">
                <a16:creationId xmlns:a16="http://schemas.microsoft.com/office/drawing/2014/main" id="{757B53E4-CAF0-44F5-9D14-20274B7C5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40" y="4711194"/>
            <a:ext cx="250371" cy="247816"/>
          </a:xfrm>
          <a:prstGeom prst="rect">
            <a:avLst/>
          </a:prstGeom>
        </p:spPr>
      </p:pic>
      <p:pic>
        <p:nvPicPr>
          <p:cNvPr id="17" name="Picture 13" descr="11Asset 1-21.png">
            <a:extLst>
              <a:ext uri="{FF2B5EF4-FFF2-40B4-BE49-F238E27FC236}">
                <a16:creationId xmlns:a16="http://schemas.microsoft.com/office/drawing/2014/main" id="{4936854A-34C4-40D5-8CD4-617238CBD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40" y="5271422"/>
            <a:ext cx="250371" cy="247816"/>
          </a:xfrm>
          <a:prstGeom prst="rect">
            <a:avLst/>
          </a:prstGeom>
        </p:spPr>
      </p:pic>
      <p:pic>
        <p:nvPicPr>
          <p:cNvPr id="18" name="Picture 13" descr="11Asset 1-21.png">
            <a:extLst>
              <a:ext uri="{FF2B5EF4-FFF2-40B4-BE49-F238E27FC236}">
                <a16:creationId xmlns:a16="http://schemas.microsoft.com/office/drawing/2014/main" id="{D972656A-D47D-4265-B4E8-3C8221544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40" y="5789186"/>
            <a:ext cx="250371" cy="24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23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61429D1-41B6-47FC-95FA-9A157FA50B1E}"/>
              </a:ext>
            </a:extLst>
          </p:cNvPr>
          <p:cNvSpPr/>
          <p:nvPr/>
        </p:nvSpPr>
        <p:spPr>
          <a:xfrm>
            <a:off x="810697" y="677193"/>
            <a:ext cx="6584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AD000"/>
                </a:solidFill>
                <a:latin typeface="Montserrat" panose="00000500000000000000" pitchFamily="50" charset="0"/>
              </a:rPr>
              <a:t>P7. Reclamações</a:t>
            </a:r>
          </a:p>
          <a:p>
            <a:r>
              <a:rPr lang="pt-BR" sz="2000" cap="small" dirty="0">
                <a:solidFill>
                  <a:srgbClr val="FDCF00"/>
                </a:solidFill>
                <a:latin typeface="Montserrat"/>
                <a:ea typeface="Verdana" panose="020B0604030504040204" pitchFamily="34" charset="0"/>
                <a:cs typeface="Verdana" panose="020B0604030504040204" pitchFamily="34" charset="0"/>
              </a:rPr>
              <a:t>RESOLUÇÃO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40DEF18-63EE-4751-B0E5-7E6CDB2CA529}"/>
              </a:ext>
            </a:extLst>
          </p:cNvPr>
          <p:cNvSpPr/>
          <p:nvPr/>
        </p:nvSpPr>
        <p:spPr>
          <a:xfrm>
            <a:off x="576938" y="2390286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50" charset="0"/>
              </a:rPr>
              <a:t>Observações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771B687-5CCA-4328-B4BD-7FE4565C574C}"/>
              </a:ext>
            </a:extLst>
          </p:cNvPr>
          <p:cNvSpPr/>
          <p:nvPr/>
        </p:nvSpPr>
        <p:spPr>
          <a:xfrm>
            <a:off x="5497784" y="2390285"/>
            <a:ext cx="64689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50" charset="0"/>
              </a:rPr>
              <a:t>Resolução de reclamações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6F585C6-9732-4BB1-8E55-D997BEFF6DC7}"/>
              </a:ext>
            </a:extLst>
          </p:cNvPr>
          <p:cNvCxnSpPr>
            <a:cxnSpLocks/>
          </p:cNvCxnSpPr>
          <p:nvPr/>
        </p:nvCxnSpPr>
        <p:spPr>
          <a:xfrm>
            <a:off x="5321357" y="2341934"/>
            <a:ext cx="0" cy="4269845"/>
          </a:xfrm>
          <a:prstGeom prst="line">
            <a:avLst/>
          </a:prstGeom>
          <a:ln w="25400">
            <a:solidFill>
              <a:srgbClr val="F8C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930F9D3-D046-41F5-BD6A-96A8072EA801}"/>
              </a:ext>
            </a:extLst>
          </p:cNvPr>
          <p:cNvSpPr txBox="1"/>
          <p:nvPr/>
        </p:nvSpPr>
        <p:spPr>
          <a:xfrm>
            <a:off x="357817" y="6664417"/>
            <a:ext cx="11834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defRPr>
            </a:lvl1pPr>
          </a:lstStyle>
          <a:p>
            <a:r>
              <a:rPr lang="pt-BR" sz="800" dirty="0">
                <a:latin typeface="Montserrat" panose="00000500000000000000" pitchFamily="50" charset="0"/>
              </a:rPr>
              <a:t>P. Nos últimos 12 meses, quando você fez uma reclamação para o seu plano de saúde você teve sua demanda resolvida?</a:t>
            </a:r>
            <a:endParaRPr lang="pt-BR" sz="700" dirty="0">
              <a:latin typeface="Montserrat" panose="00000500000000000000" pitchFamily="50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3FF11DC-985A-48DE-B44A-B574BDD4D9AB}"/>
              </a:ext>
            </a:extLst>
          </p:cNvPr>
          <p:cNvSpPr txBox="1"/>
          <p:nvPr/>
        </p:nvSpPr>
        <p:spPr>
          <a:xfrm flipH="1">
            <a:off x="576937" y="2955602"/>
            <a:ext cx="45679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Entre os que realizaram algum tipo de reclamação, a maioria (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82,8%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) teve sua demanda resolvida. Comparativamente ao resultado do ano passado, este índice apresentou melhora significativa, o que é muito positivo por se tratar de beneficiários já com reclamação aberta na FioSaúde.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0930872-7DCC-4726-B54E-ABE979181082}"/>
              </a:ext>
            </a:extLst>
          </p:cNvPr>
          <p:cNvSpPr/>
          <p:nvPr/>
        </p:nvSpPr>
        <p:spPr>
          <a:xfrm>
            <a:off x="576937" y="5263926"/>
            <a:ext cx="395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Respondentes válidos: 145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Estimativa: 82,8%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Erro padrão: 5,0%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Erro amostral: 8,08%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Intervalo de confiança: 76,61% - 88,91% 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Nível de confiança: 95%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DD128A4-A890-4707-9E13-7EFD7DE24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117" y="3069621"/>
            <a:ext cx="5672262" cy="340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00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61429D1-41B6-47FC-95FA-9A157FA50B1E}"/>
              </a:ext>
            </a:extLst>
          </p:cNvPr>
          <p:cNvSpPr/>
          <p:nvPr/>
        </p:nvSpPr>
        <p:spPr>
          <a:xfrm>
            <a:off x="810696" y="677193"/>
            <a:ext cx="81024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AD000"/>
                </a:solidFill>
                <a:latin typeface="Montserrat" panose="00000500000000000000" pitchFamily="50" charset="0"/>
              </a:rPr>
              <a:t>P8. Documentos e Formulários</a:t>
            </a:r>
          </a:p>
          <a:p>
            <a:r>
              <a:rPr lang="pt-BR" sz="2000" cap="small" dirty="0">
                <a:solidFill>
                  <a:srgbClr val="FDCF00"/>
                </a:solidFill>
                <a:latin typeface="Montserrat"/>
                <a:ea typeface="Verdana" panose="020B0604030504040204" pitchFamily="34" charset="0"/>
                <a:cs typeface="Verdana" panose="020B0604030504040204" pitchFamily="34" charset="0"/>
              </a:rPr>
              <a:t>FACILIDADE DE PREENCHIMENTO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40DEF18-63EE-4751-B0E5-7E6CDB2CA529}"/>
              </a:ext>
            </a:extLst>
          </p:cNvPr>
          <p:cNvSpPr/>
          <p:nvPr/>
        </p:nvSpPr>
        <p:spPr>
          <a:xfrm>
            <a:off x="576938" y="2390286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50" charset="0"/>
              </a:rPr>
              <a:t>Observações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771B687-5CCA-4328-B4BD-7FE4565C574C}"/>
              </a:ext>
            </a:extLst>
          </p:cNvPr>
          <p:cNvSpPr/>
          <p:nvPr/>
        </p:nvSpPr>
        <p:spPr>
          <a:xfrm>
            <a:off x="5497784" y="2390285"/>
            <a:ext cx="6468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50" charset="0"/>
              </a:rPr>
              <a:t>Avaliação dos documentos (facilidade de preenchimento)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6F585C6-9732-4BB1-8E55-D997BEFF6DC7}"/>
              </a:ext>
            </a:extLst>
          </p:cNvPr>
          <p:cNvCxnSpPr>
            <a:cxnSpLocks/>
          </p:cNvCxnSpPr>
          <p:nvPr/>
        </p:nvCxnSpPr>
        <p:spPr>
          <a:xfrm>
            <a:off x="5321357" y="2341934"/>
            <a:ext cx="0" cy="4269845"/>
          </a:xfrm>
          <a:prstGeom prst="line">
            <a:avLst/>
          </a:prstGeom>
          <a:ln w="25400">
            <a:solidFill>
              <a:srgbClr val="F8C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930F9D3-D046-41F5-BD6A-96A8072EA801}"/>
              </a:ext>
            </a:extLst>
          </p:cNvPr>
          <p:cNvSpPr txBox="1"/>
          <p:nvPr/>
        </p:nvSpPr>
        <p:spPr>
          <a:xfrm>
            <a:off x="357817" y="6674655"/>
            <a:ext cx="11834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defRPr>
            </a:lvl1pPr>
          </a:lstStyle>
          <a:p>
            <a:r>
              <a:rPr lang="pt-BR" sz="800" dirty="0">
                <a:latin typeface="Montserrat" panose="00000500000000000000" pitchFamily="50" charset="0"/>
              </a:rPr>
              <a:t>P. Como você avalia os documentos ou formulários exigidos pelo seu plano de saúde quanto ao quesito facilidade no preenchimento e envio?</a:t>
            </a:r>
            <a:endParaRPr lang="pt-BR" sz="700" dirty="0">
              <a:latin typeface="Montserrat" panose="00000500000000000000" pitchFamily="50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0930872-7DCC-4726-B54E-ABE979181082}"/>
              </a:ext>
            </a:extLst>
          </p:cNvPr>
          <p:cNvSpPr/>
          <p:nvPr/>
        </p:nvSpPr>
        <p:spPr>
          <a:xfrm>
            <a:off x="576936" y="5095165"/>
            <a:ext cx="38270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Respondentes válidos: 325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Estimativa: 84,9%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Erro padrão: 5,0%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Erro amostral: 5,35%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Intervalo de confiança: 81,03% - 88,81% 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Nível de confiança: 95%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904ADC4-F9F1-4945-8F47-947C67FD7FED}"/>
              </a:ext>
            </a:extLst>
          </p:cNvPr>
          <p:cNvSpPr txBox="1"/>
          <p:nvPr/>
        </p:nvSpPr>
        <p:spPr>
          <a:xfrm flipH="1">
            <a:off x="576936" y="2955602"/>
            <a:ext cx="45679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A grande maioria (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84,9%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) demonstrou satisfação com a facilidade de preenchimento e envio de documentos e formulários exigidos pela FioSaúde. Este dado é bastante positivo e demonstra que estes documentos estão bem elaborados pela operadora.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0FE58CF-BCF0-40CD-89AA-7F17C8D61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314" y="3429000"/>
            <a:ext cx="5153591" cy="309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84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24317" y="6470315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8211" y="2798058"/>
            <a:ext cx="10564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AD000"/>
                </a:solidFill>
                <a:latin typeface="Montserrat" panose="00000500000000000000" pitchFamily="50" charset="0"/>
                <a:ea typeface="Arial Black" charset="0"/>
                <a:cs typeface="Arial" panose="020B0604020202020204" pitchFamily="34" charset="0"/>
              </a:rPr>
              <a:t>AVALIAÇÃO GERAL</a:t>
            </a:r>
          </a:p>
        </p:txBody>
      </p:sp>
    </p:spTree>
    <p:extLst>
      <p:ext uri="{BB962C8B-B14F-4D97-AF65-F5344CB8AC3E}">
        <p14:creationId xmlns:p14="http://schemas.microsoft.com/office/powerpoint/2010/main" val="2857176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77B936C-DE8A-4EF2-BD0E-7C8213619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87638"/>
            <a:ext cx="5125985" cy="30796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61429D1-41B6-47FC-95FA-9A157FA50B1E}"/>
              </a:ext>
            </a:extLst>
          </p:cNvPr>
          <p:cNvSpPr/>
          <p:nvPr/>
        </p:nvSpPr>
        <p:spPr>
          <a:xfrm>
            <a:off x="810697" y="677193"/>
            <a:ext cx="6584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AD000"/>
                </a:solidFill>
                <a:latin typeface="Montserrat" panose="00000500000000000000" pitchFamily="50" charset="0"/>
              </a:rPr>
              <a:t>P9. Qualificação do Plano</a:t>
            </a:r>
          </a:p>
          <a:p>
            <a:r>
              <a:rPr lang="pt-BR" sz="2000" cap="small" dirty="0">
                <a:solidFill>
                  <a:srgbClr val="FDCF00"/>
                </a:solidFill>
                <a:latin typeface="Montserrat"/>
                <a:ea typeface="Verdana" panose="020B0604030504040204" pitchFamily="34" charset="0"/>
                <a:cs typeface="Verdana" panose="020B0604030504040204" pitchFamily="34" charset="0"/>
              </a:rPr>
              <a:t>AVALIAÇÃO GERAL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40DEF18-63EE-4751-B0E5-7E6CDB2CA529}"/>
              </a:ext>
            </a:extLst>
          </p:cNvPr>
          <p:cNvSpPr/>
          <p:nvPr/>
        </p:nvSpPr>
        <p:spPr>
          <a:xfrm>
            <a:off x="576938" y="2390286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50" charset="0"/>
              </a:rPr>
              <a:t>Observações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771B687-5CCA-4328-B4BD-7FE4565C574C}"/>
              </a:ext>
            </a:extLst>
          </p:cNvPr>
          <p:cNvSpPr/>
          <p:nvPr/>
        </p:nvSpPr>
        <p:spPr>
          <a:xfrm>
            <a:off x="5497784" y="2390285"/>
            <a:ext cx="64689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50" charset="0"/>
              </a:rPr>
              <a:t>Avaliação geral do plano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6F585C6-9732-4BB1-8E55-D997BEFF6DC7}"/>
              </a:ext>
            </a:extLst>
          </p:cNvPr>
          <p:cNvCxnSpPr>
            <a:cxnSpLocks/>
          </p:cNvCxnSpPr>
          <p:nvPr/>
        </p:nvCxnSpPr>
        <p:spPr>
          <a:xfrm>
            <a:off x="5321357" y="2341934"/>
            <a:ext cx="0" cy="4269845"/>
          </a:xfrm>
          <a:prstGeom prst="line">
            <a:avLst/>
          </a:prstGeom>
          <a:ln w="25400">
            <a:solidFill>
              <a:srgbClr val="F8C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930F9D3-D046-41F5-BD6A-96A8072EA801}"/>
              </a:ext>
            </a:extLst>
          </p:cNvPr>
          <p:cNvSpPr txBox="1"/>
          <p:nvPr/>
        </p:nvSpPr>
        <p:spPr>
          <a:xfrm>
            <a:off x="357817" y="6674043"/>
            <a:ext cx="11834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defRPr>
            </a:lvl1pPr>
          </a:lstStyle>
          <a:p>
            <a:r>
              <a:rPr lang="pt-BR" sz="800" dirty="0">
                <a:latin typeface="Montserrat" panose="00000500000000000000" pitchFamily="50" charset="0"/>
              </a:rPr>
              <a:t>P. Como você avalia seu plano de saúde?</a:t>
            </a:r>
            <a:endParaRPr lang="pt-BR" sz="700" dirty="0">
              <a:latin typeface="Montserrat" panose="00000500000000000000" pitchFamily="50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0930872-7DCC-4726-B54E-ABE979181082}"/>
              </a:ext>
            </a:extLst>
          </p:cNvPr>
          <p:cNvSpPr/>
          <p:nvPr/>
        </p:nvSpPr>
        <p:spPr>
          <a:xfrm>
            <a:off x="576936" y="5073243"/>
            <a:ext cx="38270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Respondentes válidos: 375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Estimativa: 84%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Erro padrão: 5,0%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Erro amostral: 4,97%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Intervalo de confiança: 80,29% - 87,71% 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Nível de confiança: 95%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3FFE6EDF-288B-4317-A2DC-641F5AB78023}"/>
              </a:ext>
            </a:extLst>
          </p:cNvPr>
          <p:cNvSpPr/>
          <p:nvPr/>
        </p:nvSpPr>
        <p:spPr>
          <a:xfrm>
            <a:off x="6096000" y="3428999"/>
            <a:ext cx="2146842" cy="3051700"/>
          </a:xfrm>
          <a:prstGeom prst="roundRect">
            <a:avLst/>
          </a:prstGeom>
          <a:noFill/>
          <a:ln w="22225">
            <a:solidFill>
              <a:srgbClr val="F8C8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4B596A9-54AB-47E3-8DEA-448B4C24F1AE}"/>
              </a:ext>
            </a:extLst>
          </p:cNvPr>
          <p:cNvSpPr txBox="1"/>
          <p:nvPr/>
        </p:nvSpPr>
        <p:spPr>
          <a:xfrm flipH="1">
            <a:off x="576936" y="2955602"/>
            <a:ext cx="4643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Cerca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84%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 dos entrevistados avaliaram positivamente a FioSaúde, o que ratifica os bons resultados gerais vistos nos tópicos anteriores. O fato de não termos nenhum entrevistado citando a operadora como “muito ruim” é outro ponto de destaque.</a:t>
            </a:r>
          </a:p>
        </p:txBody>
      </p:sp>
    </p:spTree>
    <p:extLst>
      <p:ext uri="{BB962C8B-B14F-4D97-AF65-F5344CB8AC3E}">
        <p14:creationId xmlns:p14="http://schemas.microsoft.com/office/powerpoint/2010/main" val="3701111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61429D1-41B6-47FC-95FA-9A157FA50B1E}"/>
              </a:ext>
            </a:extLst>
          </p:cNvPr>
          <p:cNvSpPr/>
          <p:nvPr/>
        </p:nvSpPr>
        <p:spPr>
          <a:xfrm>
            <a:off x="810697" y="677193"/>
            <a:ext cx="6584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AD000"/>
                </a:solidFill>
                <a:latin typeface="Montserrat" panose="00000500000000000000" pitchFamily="50" charset="0"/>
              </a:rPr>
              <a:t>P10. Recomendação Plano</a:t>
            </a:r>
          </a:p>
          <a:p>
            <a:r>
              <a:rPr lang="pt-BR" sz="2000" cap="small" dirty="0">
                <a:solidFill>
                  <a:srgbClr val="FDCF00"/>
                </a:solidFill>
                <a:latin typeface="Montserrat"/>
                <a:ea typeface="Verdana" panose="020B0604030504040204" pitchFamily="34" charset="0"/>
                <a:cs typeface="Verdana" panose="020B0604030504040204" pitchFamily="34" charset="0"/>
              </a:rPr>
              <a:t>AMIGOS E FAMILIARES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40DEF18-63EE-4751-B0E5-7E6CDB2CA529}"/>
              </a:ext>
            </a:extLst>
          </p:cNvPr>
          <p:cNvSpPr/>
          <p:nvPr/>
        </p:nvSpPr>
        <p:spPr>
          <a:xfrm>
            <a:off x="576938" y="2390286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50" charset="0"/>
              </a:rPr>
              <a:t>Observações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771B687-5CCA-4328-B4BD-7FE4565C574C}"/>
              </a:ext>
            </a:extLst>
          </p:cNvPr>
          <p:cNvSpPr/>
          <p:nvPr/>
        </p:nvSpPr>
        <p:spPr>
          <a:xfrm>
            <a:off x="5497784" y="2390285"/>
            <a:ext cx="6468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50" charset="0"/>
              </a:rPr>
              <a:t>Nível de recomendação do plano (amigos e familiares)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6F585C6-9732-4BB1-8E55-D997BEFF6DC7}"/>
              </a:ext>
            </a:extLst>
          </p:cNvPr>
          <p:cNvCxnSpPr>
            <a:cxnSpLocks/>
          </p:cNvCxnSpPr>
          <p:nvPr/>
        </p:nvCxnSpPr>
        <p:spPr>
          <a:xfrm>
            <a:off x="5321357" y="2341934"/>
            <a:ext cx="0" cy="4269845"/>
          </a:xfrm>
          <a:prstGeom prst="line">
            <a:avLst/>
          </a:prstGeom>
          <a:ln w="25400">
            <a:solidFill>
              <a:srgbClr val="F8C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930F9D3-D046-41F5-BD6A-96A8072EA801}"/>
              </a:ext>
            </a:extLst>
          </p:cNvPr>
          <p:cNvSpPr txBox="1"/>
          <p:nvPr/>
        </p:nvSpPr>
        <p:spPr>
          <a:xfrm>
            <a:off x="357817" y="6684652"/>
            <a:ext cx="11834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defRPr>
            </a:lvl1pPr>
          </a:lstStyle>
          <a:p>
            <a:r>
              <a:rPr lang="pt-BR" sz="800" dirty="0">
                <a:latin typeface="Montserrat" panose="00000500000000000000" pitchFamily="50" charset="0"/>
              </a:rPr>
              <a:t>P. Você recomendaria o seu plano de saúde para amigos ou familiares?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0930872-7DCC-4726-B54E-ABE979181082}"/>
              </a:ext>
            </a:extLst>
          </p:cNvPr>
          <p:cNvSpPr/>
          <p:nvPr/>
        </p:nvSpPr>
        <p:spPr>
          <a:xfrm>
            <a:off x="576937" y="5130975"/>
            <a:ext cx="38606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Respondentes válidos: 375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Estimativa: 72%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Erro padrão: 5,0%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Erro amostral: 4,97%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Intervalo de confiança: 67,46% - 76,54%</a:t>
            </a:r>
          </a:p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Nível de confiança: 95%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5C938AC-18E8-4015-ACE7-E5BC1D34F6D7}"/>
              </a:ext>
            </a:extLst>
          </p:cNvPr>
          <p:cNvSpPr txBox="1"/>
          <p:nvPr/>
        </p:nvSpPr>
        <p:spPr>
          <a:xfrm flipH="1">
            <a:off x="576937" y="2955602"/>
            <a:ext cx="4567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O bom índice de recomendação é reflexo da boa avaliação e imagem da operadora. Entre os entrevistados,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94,1%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recomendaria o plano para conhecidos sendo que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72%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 o faria sem nenhuma ressalva.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7C94E15-D4A8-45B3-94C0-D27ED222E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374" y="3575164"/>
            <a:ext cx="4967165" cy="29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63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24317" y="6470315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8211" y="2798058"/>
            <a:ext cx="10564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AD000"/>
                </a:solidFill>
                <a:latin typeface="Montserrat" panose="00000500000000000000" pitchFamily="50" charset="0"/>
                <a:ea typeface="Arial Black" charset="0"/>
                <a:cs typeface="Arial" panose="020B0604020202020204" pitchFamily="34" charset="0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693109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61429D1-41B6-47FC-95FA-9A157FA50B1E}"/>
              </a:ext>
            </a:extLst>
          </p:cNvPr>
          <p:cNvSpPr/>
          <p:nvPr/>
        </p:nvSpPr>
        <p:spPr>
          <a:xfrm>
            <a:off x="810697" y="677193"/>
            <a:ext cx="3058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AD000"/>
                </a:solidFill>
                <a:latin typeface="Montserrat" panose="00000500000000000000" pitchFamily="50" charset="0"/>
              </a:rPr>
              <a:t>Conclusões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262EA42-7005-44B8-A3DE-CED0EE35F614}"/>
              </a:ext>
            </a:extLst>
          </p:cNvPr>
          <p:cNvSpPr txBox="1"/>
          <p:nvPr/>
        </p:nvSpPr>
        <p:spPr>
          <a:xfrm flipH="1">
            <a:off x="2148010" y="1850143"/>
            <a:ext cx="8595155" cy="4192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Grande parte dos tópicos foram bem avaliados. Os baixos índices de beneficiários que opinaram entre as duas opções negativas de cada pergunta auxiliaram nesta boa avaliação;</a:t>
            </a: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O percentual de entrevistados que realizaram algum tipo de reclamação e tiveram sua(s) demanda(s) resolvida(s) apresentou melhora significativa em relação a 2019, mas ainda demanda atenção;</a:t>
            </a: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/>
            </a:endParaRPr>
          </a:p>
        </p:txBody>
      </p:sp>
      <p:pic>
        <p:nvPicPr>
          <p:cNvPr id="7" name="Picture 7" descr="11Asset 1-21.png">
            <a:extLst>
              <a:ext uri="{FF2B5EF4-FFF2-40B4-BE49-F238E27FC236}">
                <a16:creationId xmlns:a16="http://schemas.microsoft.com/office/drawing/2014/main" id="{92F0CAC7-471A-4EC2-9C25-518566A0E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91" y="2030559"/>
            <a:ext cx="250371" cy="247816"/>
          </a:xfrm>
          <a:prstGeom prst="rect">
            <a:avLst/>
          </a:prstGeom>
        </p:spPr>
      </p:pic>
      <p:pic>
        <p:nvPicPr>
          <p:cNvPr id="8" name="Picture 7" descr="11Asset 1-21.png">
            <a:extLst>
              <a:ext uri="{FF2B5EF4-FFF2-40B4-BE49-F238E27FC236}">
                <a16:creationId xmlns:a16="http://schemas.microsoft.com/office/drawing/2014/main" id="{AE6F19FC-0868-4B21-832C-AA7575708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91" y="3854992"/>
            <a:ext cx="250371" cy="24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8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61429D1-41B6-47FC-95FA-9A157FA50B1E}"/>
              </a:ext>
            </a:extLst>
          </p:cNvPr>
          <p:cNvSpPr/>
          <p:nvPr/>
        </p:nvSpPr>
        <p:spPr>
          <a:xfrm>
            <a:off x="810697" y="677193"/>
            <a:ext cx="3058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AD000"/>
                </a:solidFill>
                <a:latin typeface="Montserrat" panose="00000500000000000000" pitchFamily="50" charset="0"/>
              </a:rPr>
              <a:t>Conclusões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262EA42-7005-44B8-A3DE-CED0EE35F614}"/>
              </a:ext>
            </a:extLst>
          </p:cNvPr>
          <p:cNvSpPr txBox="1"/>
          <p:nvPr/>
        </p:nvSpPr>
        <p:spPr>
          <a:xfrm flipH="1">
            <a:off x="2148010" y="1850143"/>
            <a:ext cx="8595155" cy="373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O tópico menos positivo é o de recebimento de comunicação para realização de exames preventivos;</a:t>
            </a: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Em diversos tópicos nenhum entrevistado citou a opção mais negativa em sua resposta, o que é bastante positivo para a avaliação da FioSaúde no geral.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/>
            </a:endParaRPr>
          </a:p>
        </p:txBody>
      </p:sp>
      <p:pic>
        <p:nvPicPr>
          <p:cNvPr id="7" name="Picture 7" descr="11Asset 1-21.png">
            <a:extLst>
              <a:ext uri="{FF2B5EF4-FFF2-40B4-BE49-F238E27FC236}">
                <a16:creationId xmlns:a16="http://schemas.microsoft.com/office/drawing/2014/main" id="{92F0CAC7-471A-4EC2-9C25-518566A0E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91" y="2030559"/>
            <a:ext cx="250371" cy="247816"/>
          </a:xfrm>
          <a:prstGeom prst="rect">
            <a:avLst/>
          </a:prstGeom>
        </p:spPr>
      </p:pic>
      <p:pic>
        <p:nvPicPr>
          <p:cNvPr id="8" name="Picture 7" descr="11Asset 1-21.png">
            <a:extLst>
              <a:ext uri="{FF2B5EF4-FFF2-40B4-BE49-F238E27FC236}">
                <a16:creationId xmlns:a16="http://schemas.microsoft.com/office/drawing/2014/main" id="{F3A4EA1A-13AE-4027-8F8E-4B25861D5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91" y="3851955"/>
            <a:ext cx="250371" cy="24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98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-69791262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82" b="20486"/>
          <a:stretch/>
        </p:blipFill>
        <p:spPr>
          <a:xfrm>
            <a:off x="0" y="0"/>
            <a:ext cx="12192000" cy="297744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113711" y="5231545"/>
            <a:ext cx="7163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AFB1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Rua da Quitanda, 49 – sala 206. Centro . Rio de Janeiro . 20011-030</a:t>
            </a:r>
          </a:p>
          <a:p>
            <a:r>
              <a:rPr lang="pt-BR" sz="2000" dirty="0">
                <a:solidFill>
                  <a:srgbClr val="FAD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contato@</a:t>
            </a:r>
            <a:r>
              <a:rPr lang="pt-BR" sz="2000" b="1" dirty="0">
                <a:solidFill>
                  <a:srgbClr val="FAD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opentalks</a:t>
            </a:r>
            <a:r>
              <a:rPr lang="pt-BR" sz="2000" dirty="0">
                <a:solidFill>
                  <a:srgbClr val="FAD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.com.br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-16388"/>
            <a:ext cx="12191999" cy="3001818"/>
          </a:xfrm>
          <a:prstGeom prst="rect">
            <a:avLst/>
          </a:prstGeom>
          <a:solidFill>
            <a:srgbClr val="F8C809">
              <a:alpha val="18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Open Talks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3" y="4017817"/>
            <a:ext cx="1984917" cy="19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FC33CFB-4E87-4612-95F5-AD9D163057EA}"/>
              </a:ext>
            </a:extLst>
          </p:cNvPr>
          <p:cNvSpPr txBox="1">
            <a:spLocks/>
          </p:cNvSpPr>
          <p:nvPr/>
        </p:nvSpPr>
        <p:spPr>
          <a:xfrm>
            <a:off x="787203" y="733747"/>
            <a:ext cx="7729696" cy="6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FAD000"/>
                </a:solidFill>
                <a:latin typeface="Montserrat" panose="00000500000000000000" pitchFamily="50" charset="0"/>
                <a:ea typeface="Arial Black" charset="0"/>
                <a:cs typeface="Arial Black" charset="0"/>
              </a:rPr>
              <a:t>Objetivos</a:t>
            </a:r>
            <a:endParaRPr lang="en-US" sz="3600" b="1" dirty="0">
              <a:solidFill>
                <a:srgbClr val="FAD000"/>
              </a:solidFill>
              <a:latin typeface="Montserrat" panose="00000500000000000000" pitchFamily="50" charset="0"/>
              <a:ea typeface="Arial Black" charset="0"/>
              <a:cs typeface="Arial Black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EC1EFDB-C24D-40A9-AA53-2930490CD576}"/>
              </a:ext>
            </a:extLst>
          </p:cNvPr>
          <p:cNvSpPr txBox="1"/>
          <p:nvPr/>
        </p:nvSpPr>
        <p:spPr>
          <a:xfrm>
            <a:off x="1872568" y="2303467"/>
            <a:ext cx="844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rgbClr val="464748"/>
                </a:solidFill>
                <a:latin typeface="Montserrat" panose="00000500000000000000" pitchFamily="50" charset="0"/>
                <a:ea typeface="Arial Black" charset="0"/>
                <a:cs typeface="Arial Black" charset="0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BR" sz="2400" dirty="0"/>
              <a:t>O principal objetivo deste projeto é mensurar a satisfação dos beneficiários da FioSaúde a respeito dos serviços oferecidos, identificando os pontos positivos e negativos de cada um deles.</a:t>
            </a:r>
          </a:p>
        </p:txBody>
      </p:sp>
    </p:spTree>
    <p:extLst>
      <p:ext uri="{BB962C8B-B14F-4D97-AF65-F5344CB8AC3E}">
        <p14:creationId xmlns:p14="http://schemas.microsoft.com/office/powerpoint/2010/main" val="184973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61429D1-41B6-47FC-95FA-9A157FA50B1E}"/>
              </a:ext>
            </a:extLst>
          </p:cNvPr>
          <p:cNvSpPr/>
          <p:nvPr/>
        </p:nvSpPr>
        <p:spPr>
          <a:xfrm>
            <a:off x="810698" y="677193"/>
            <a:ext cx="2784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AD000"/>
                </a:solidFill>
                <a:latin typeface="Montserrat" panose="00000500000000000000" pitchFamily="50" charset="0"/>
              </a:rPr>
              <a:t>População</a:t>
            </a:r>
          </a:p>
          <a:p>
            <a:r>
              <a:rPr lang="pt-BR" sz="2000" cap="small" dirty="0">
                <a:solidFill>
                  <a:srgbClr val="FDCF00"/>
                </a:solidFill>
                <a:latin typeface="Montserrat"/>
                <a:ea typeface="Verdana" panose="020B0604030504040204" pitchFamily="34" charset="0"/>
                <a:cs typeface="Verdana" panose="020B0604030504040204" pitchFamily="34" charset="0"/>
              </a:rPr>
              <a:t>DESCRIÇÃO</a:t>
            </a:r>
            <a:endParaRPr lang="pt-BR" sz="3600" dirty="0">
              <a:solidFill>
                <a:srgbClr val="FDCF00"/>
              </a:solidFill>
              <a:latin typeface="Montserra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58C7571-587A-4C79-810F-2BCB8AC6CCB2}"/>
              </a:ext>
            </a:extLst>
          </p:cNvPr>
          <p:cNvSpPr txBox="1"/>
          <p:nvPr/>
        </p:nvSpPr>
        <p:spPr>
          <a:xfrm flipH="1">
            <a:off x="2209958" y="2985115"/>
            <a:ext cx="859515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Os critérios de definição foram os seguintes:</a:t>
            </a:r>
          </a:p>
          <a:p>
            <a:pPr algn="just">
              <a:spcBef>
                <a:spcPts val="600"/>
              </a:spcBef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    Ser beneficiário da operadora há, pelo menos, 12 meses no período de coleta;</a:t>
            </a:r>
          </a:p>
          <a:p>
            <a:pPr algn="just">
              <a:spcBef>
                <a:spcPts val="600"/>
              </a:spcBef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    Ter idade a partir de 18 anos;</a:t>
            </a:r>
          </a:p>
          <a:p>
            <a:pPr algn="just">
              <a:spcBef>
                <a:spcPts val="600"/>
              </a:spcBef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    Ter o telefone atualizado na base de cadastro da operadora;</a:t>
            </a:r>
          </a:p>
          <a:p>
            <a:pPr algn="just">
              <a:spcBef>
                <a:spcPts val="600"/>
              </a:spcBef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    Estar dentro do perfil pré-determinado no plano amostral.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8D8CCF2-4561-4314-8D9A-5DAA2A43F626}"/>
              </a:ext>
            </a:extLst>
          </p:cNvPr>
          <p:cNvSpPr/>
          <p:nvPr/>
        </p:nvSpPr>
        <p:spPr>
          <a:xfrm>
            <a:off x="2209959" y="2245392"/>
            <a:ext cx="4803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/>
                <a:ea typeface="Verdana" panose="020B0604030504040204" pitchFamily="34" charset="0"/>
                <a:cs typeface="Verdana" panose="020B0604030504040204" pitchFamily="34" charset="0"/>
              </a:rPr>
              <a:t>População-alvo (N=10.617)</a:t>
            </a:r>
          </a:p>
        </p:txBody>
      </p:sp>
      <p:pic>
        <p:nvPicPr>
          <p:cNvPr id="8" name="Picture 7" descr="11Asset 1-21.png">
            <a:extLst>
              <a:ext uri="{FF2B5EF4-FFF2-40B4-BE49-F238E27FC236}">
                <a16:creationId xmlns:a16="http://schemas.microsoft.com/office/drawing/2014/main" id="{3238137E-92C2-4C59-838A-2C1C16354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58" y="3547996"/>
            <a:ext cx="250371" cy="247816"/>
          </a:xfrm>
          <a:prstGeom prst="rect">
            <a:avLst/>
          </a:prstGeom>
        </p:spPr>
      </p:pic>
      <p:pic>
        <p:nvPicPr>
          <p:cNvPr id="10" name="Picture 7" descr="11Asset 1-21.png">
            <a:extLst>
              <a:ext uri="{FF2B5EF4-FFF2-40B4-BE49-F238E27FC236}">
                <a16:creationId xmlns:a16="http://schemas.microsoft.com/office/drawing/2014/main" id="{F706FAED-FD92-45E5-BBFC-740BDB1BA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57" y="4336307"/>
            <a:ext cx="250371" cy="247816"/>
          </a:xfrm>
          <a:prstGeom prst="rect">
            <a:avLst/>
          </a:prstGeom>
        </p:spPr>
      </p:pic>
      <p:pic>
        <p:nvPicPr>
          <p:cNvPr id="11" name="Picture 7" descr="11Asset 1-21.png">
            <a:extLst>
              <a:ext uri="{FF2B5EF4-FFF2-40B4-BE49-F238E27FC236}">
                <a16:creationId xmlns:a16="http://schemas.microsoft.com/office/drawing/2014/main" id="{2A017096-FC6A-4C02-9718-7BE81F557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57" y="4783662"/>
            <a:ext cx="250371" cy="247816"/>
          </a:xfrm>
          <a:prstGeom prst="rect">
            <a:avLst/>
          </a:prstGeom>
        </p:spPr>
      </p:pic>
      <p:pic>
        <p:nvPicPr>
          <p:cNvPr id="12" name="Picture 7" descr="11Asset 1-21.png">
            <a:extLst>
              <a:ext uri="{FF2B5EF4-FFF2-40B4-BE49-F238E27FC236}">
                <a16:creationId xmlns:a16="http://schemas.microsoft.com/office/drawing/2014/main" id="{6643D25C-52BD-45DC-8C4F-EC9529B0E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57" y="5621640"/>
            <a:ext cx="250371" cy="24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7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61429D1-41B6-47FC-95FA-9A157FA50B1E}"/>
              </a:ext>
            </a:extLst>
          </p:cNvPr>
          <p:cNvSpPr/>
          <p:nvPr/>
        </p:nvSpPr>
        <p:spPr>
          <a:xfrm>
            <a:off x="810698" y="677193"/>
            <a:ext cx="2674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AD000"/>
                </a:solidFill>
                <a:latin typeface="Montserrat" panose="00000500000000000000" pitchFamily="50" charset="0"/>
              </a:rPr>
              <a:t>Contatos</a:t>
            </a:r>
          </a:p>
          <a:p>
            <a:r>
              <a:rPr lang="pt-BR" sz="2000" cap="small" dirty="0">
                <a:solidFill>
                  <a:srgbClr val="FDCF00"/>
                </a:solidFill>
                <a:latin typeface="Montserrat"/>
                <a:ea typeface="Verdana" panose="020B0604030504040204" pitchFamily="34" charset="0"/>
                <a:cs typeface="Verdana" panose="020B0604030504040204" pitchFamily="34" charset="0"/>
              </a:rPr>
              <a:t>STATUS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26B05D2-2057-42D3-857E-F1F793178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359" y="2346444"/>
            <a:ext cx="4231281" cy="348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3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61429D1-41B6-47FC-95FA-9A157FA50B1E}"/>
              </a:ext>
            </a:extLst>
          </p:cNvPr>
          <p:cNvSpPr/>
          <p:nvPr/>
        </p:nvSpPr>
        <p:spPr>
          <a:xfrm>
            <a:off x="810698" y="677193"/>
            <a:ext cx="2674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AD000"/>
                </a:solidFill>
                <a:latin typeface="Montserrat" panose="00000500000000000000" pitchFamily="50" charset="0"/>
              </a:rPr>
              <a:t>Método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262EA42-7005-44B8-A3DE-CED0EE35F614}"/>
              </a:ext>
            </a:extLst>
          </p:cNvPr>
          <p:cNvSpPr txBox="1"/>
          <p:nvPr/>
        </p:nvSpPr>
        <p:spPr>
          <a:xfrm flipH="1">
            <a:off x="2148010" y="1850143"/>
            <a:ext cx="8595155" cy="326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Metodologia: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quantitativa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População-alvo: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beneficiários FioSaúde com perfil compatível com o plano amostral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Intervalo de confiança: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 95%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Margem de erro amostral: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5%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Proporcionalidade: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representação dos diferentes perfis de clientes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D65A01D-B35E-446F-A75B-1C881EAB4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879396"/>
              </p:ext>
            </p:extLst>
          </p:nvPr>
        </p:nvGraphicFramePr>
        <p:xfrm>
          <a:off x="2230013" y="5239084"/>
          <a:ext cx="7731974" cy="11520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086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7385">
                  <a:extLst>
                    <a:ext uri="{9D8B030D-6E8A-4147-A177-3AD203B41FA5}">
                      <a16:colId xmlns:a16="http://schemas.microsoft.com/office/drawing/2014/main" val="2424507572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Perfil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8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Produto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8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Coleta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8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Período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8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Total de entrevistas válidas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8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Beneficiários maiores de idade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Todos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Telefone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/>
                        <a:t>30 de janeiro a 18 de fevereiro</a:t>
                      </a:r>
                      <a:r>
                        <a:rPr lang="pt-BR" sz="1400" kern="1200" baseline="0" dirty="0"/>
                        <a:t> de 2020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/>
                        <a:t>375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64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61429D1-41B6-47FC-95FA-9A157FA50B1E}"/>
              </a:ext>
            </a:extLst>
          </p:cNvPr>
          <p:cNvSpPr/>
          <p:nvPr/>
        </p:nvSpPr>
        <p:spPr>
          <a:xfrm>
            <a:off x="810697" y="677193"/>
            <a:ext cx="3539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AD000"/>
                </a:solidFill>
                <a:latin typeface="Montserrat" panose="00000500000000000000" pitchFamily="50" charset="0"/>
              </a:rPr>
              <a:t>Responsáveis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262EA42-7005-44B8-A3DE-CED0EE35F614}"/>
              </a:ext>
            </a:extLst>
          </p:cNvPr>
          <p:cNvSpPr txBox="1"/>
          <p:nvPr/>
        </p:nvSpPr>
        <p:spPr>
          <a:xfrm flipH="1">
            <a:off x="2148010" y="1850143"/>
            <a:ext cx="85951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O projeto teve a participação dos seguintes profissionais e empresas:</a:t>
            </a:r>
          </a:p>
          <a:p>
            <a:pPr algn="just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/>
            </a:endParaRPr>
          </a:p>
          <a:p>
            <a:pPr algn="just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Empresa responsável pelo planejamento e organização das atividades: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Open Talks, CNPJ: 36.109.143/0001-83;</a:t>
            </a:r>
          </a:p>
          <a:p>
            <a:pPr algn="just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/>
            </a:endParaRPr>
          </a:p>
          <a:p>
            <a:pPr algn="just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Responsável técnica: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Narcisa Maria Gonçalves dos Santos, estatística desde 1976, Registro no CONRE 2ª Região sob nº 4877;</a:t>
            </a:r>
          </a:p>
          <a:p>
            <a:pPr algn="just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/>
            </a:endParaRPr>
          </a:p>
          <a:p>
            <a:pPr algn="just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Empresa coletora dos dados: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Plus Marketing, CNPJ: 02.217.779/0001-27;</a:t>
            </a:r>
          </a:p>
          <a:p>
            <a:pPr algn="just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/>
            </a:endParaRPr>
          </a:p>
          <a:p>
            <a:pPr algn="just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Auditor: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Jorge Guilherme de Araújo Carvalho, estatístico, Registro no CONRE 2ª Região sob nº 3593 e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Aucir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/>
              </a:rPr>
              <a:t> Costa Couto, estatístico, Registro no CONRE 2 (RJ/ES) nº 4495.</a:t>
            </a:r>
          </a:p>
        </p:txBody>
      </p:sp>
    </p:spTree>
    <p:extLst>
      <p:ext uri="{BB962C8B-B14F-4D97-AF65-F5344CB8AC3E}">
        <p14:creationId xmlns:p14="http://schemas.microsoft.com/office/powerpoint/2010/main" val="76032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0965ADC-47C0-4269-9122-565CAF7894A8}"/>
              </a:ext>
            </a:extLst>
          </p:cNvPr>
          <p:cNvSpPr/>
          <p:nvPr/>
        </p:nvSpPr>
        <p:spPr>
          <a:xfrm>
            <a:off x="810697" y="677193"/>
            <a:ext cx="6584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AD000"/>
                </a:solidFill>
                <a:latin typeface="Montserrat" panose="00000500000000000000" pitchFamily="50" charset="0"/>
              </a:rPr>
              <a:t>Base x Entrevistados</a:t>
            </a:r>
          </a:p>
          <a:p>
            <a:r>
              <a:rPr lang="pt-BR" sz="2000" cap="small" dirty="0">
                <a:solidFill>
                  <a:srgbClr val="FDCF00"/>
                </a:solidFill>
                <a:latin typeface="Montserrat"/>
                <a:ea typeface="Verdana" panose="020B0604030504040204" pitchFamily="34" charset="0"/>
                <a:cs typeface="Verdana" panose="020B0604030504040204" pitchFamily="34" charset="0"/>
              </a:rPr>
              <a:t>PERFIL - SEXO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B5665D1-82F0-47FC-871E-2F5A499C4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750" y="2634329"/>
            <a:ext cx="5330499" cy="319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14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0"/>
            <a:ext cx="5467683" cy="387685"/>
          </a:xfrm>
          <a:prstGeom prst="rect">
            <a:avLst/>
          </a:prstGeom>
          <a:solidFill>
            <a:srgbClr val="F8C80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0965ADC-47C0-4269-9122-565CAF7894A8}"/>
              </a:ext>
            </a:extLst>
          </p:cNvPr>
          <p:cNvSpPr/>
          <p:nvPr/>
        </p:nvSpPr>
        <p:spPr>
          <a:xfrm>
            <a:off x="810697" y="677193"/>
            <a:ext cx="6584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AD000"/>
                </a:solidFill>
                <a:latin typeface="Montserrat" panose="00000500000000000000" pitchFamily="50" charset="0"/>
              </a:rPr>
              <a:t>Base x Entrevistados</a:t>
            </a:r>
          </a:p>
          <a:p>
            <a:r>
              <a:rPr lang="pt-BR" sz="2000" cap="small" dirty="0">
                <a:solidFill>
                  <a:srgbClr val="FDCF00"/>
                </a:solidFill>
                <a:latin typeface="Montserrat"/>
                <a:ea typeface="Verdana" panose="020B0604030504040204" pitchFamily="34" charset="0"/>
                <a:cs typeface="Verdana" panose="020B0604030504040204" pitchFamily="34" charset="0"/>
              </a:rPr>
              <a:t>PERFIL – FAIXA ETÁRIA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8552C0D-8ED9-426B-87F0-3648F9E29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206" y="2767494"/>
            <a:ext cx="6607588" cy="296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674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2000" b="1" dirty="0">
            <a:solidFill>
              <a:srgbClr val="FAD000"/>
            </a:solidFill>
            <a:latin typeface="Montserrat" panose="00000500000000000000" pitchFamily="50" charset="0"/>
            <a:ea typeface="Arial Black" charset="0"/>
            <a:cs typeface="Arial Blac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4270</TotalTime>
  <Words>1674</Words>
  <Application>Microsoft Office PowerPoint</Application>
  <PresentationFormat>Widescreen</PresentationFormat>
  <Paragraphs>199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Arial</vt:lpstr>
      <vt:lpstr>Bariol Regular</vt:lpstr>
      <vt:lpstr>Calibri</vt:lpstr>
      <vt:lpstr>Calibri Light</vt:lpstr>
      <vt:lpstr>Montserrat</vt:lpstr>
      <vt:lpstr>Montserrat Regular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Pellon</dc:creator>
  <cp:lastModifiedBy>Matheus Navas</cp:lastModifiedBy>
  <cp:revision>344</cp:revision>
  <dcterms:created xsi:type="dcterms:W3CDTF">2018-01-10T19:29:28Z</dcterms:created>
  <dcterms:modified xsi:type="dcterms:W3CDTF">2020-03-08T17:40:23Z</dcterms:modified>
</cp:coreProperties>
</file>